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2" r:id="rId19"/>
    <p:sldId id="273" r:id="rId20"/>
    <p:sldId id="274" r:id="rId21"/>
    <p:sldId id="275" r:id="rId22"/>
    <p:sldId id="291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0" r:id="rId35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5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56FF"/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17"/>
  </p:normalViewPr>
  <p:slideViewPr>
    <p:cSldViewPr snapToGrid="0">
      <p:cViewPr varScale="1">
        <p:scale>
          <a:sx n="95" d="100"/>
          <a:sy n="95" d="100"/>
        </p:scale>
        <p:origin x="-1488" y="-112"/>
      </p:cViewPr>
      <p:guideLst>
        <p:guide orient="horz" pos="4251"/>
        <p:guide pos="34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tags" Target="tags/tag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image" Target="../media/image33.emf"/><Relationship Id="rId2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Relationship Id="rId2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04520-BC95-8040-A960-8008E9D6993B}" type="datetimeFigureOut">
              <a:rPr lang="en-US" smtClean="0"/>
              <a:t>6/20/16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AA71-9127-3549-8844-78AC591D4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6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1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0"/>
          <p:cNvSpPr>
            <a:spLocks noGrp="1"/>
          </p:cNvSpPr>
          <p:nvPr>
            <p:ph type="dt" sz="half" idx="10"/>
          </p:nvPr>
        </p:nvSpPr>
        <p:spPr>
          <a:xfrm>
            <a:off x="5033639" y="6557963"/>
            <a:ext cx="2840361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/>
          </a:p>
        </p:txBody>
      </p:sp>
      <p:pic>
        <p:nvPicPr>
          <p:cNvPr id="7" name="Picture 6" descr="FNAL_logo_sm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03767" cy="92694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777" y="752368"/>
            <a:ext cx="8251825" cy="555307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9CFA1-B09C-442F-85C3-919131D33D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05B137E2-35D0-4667-9362-8260FF57AB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257" y="124288"/>
            <a:ext cx="8262937" cy="441325"/>
          </a:xfrm>
        </p:spPr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>
          <a:xfrm>
            <a:off x="5044966" y="6569076"/>
            <a:ext cx="3212988" cy="19257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557963"/>
            <a:ext cx="3859619" cy="172446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26155-0DCC-45D2-90B6-32F65F3F6C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C22C54-04B8-4329-8E4F-B3EC0867C1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408" y="224393"/>
            <a:ext cx="8371114" cy="507274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661" y="862297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7530" y="853420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14655-DFE5-45AD-AEB7-B6324F535D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013A5A-BD10-4E42-8EDD-42C4A14A64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87" y="115854"/>
            <a:ext cx="8490857" cy="463731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>
          <a:xfrm>
            <a:off x="5264458" y="6569076"/>
            <a:ext cx="2993496" cy="2270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536C3-BB10-4165-8E74-99838CB517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71096-0617-41A5-9758-D80165640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584E87-2809-400F-A130-20751D1ABD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8A0D8F-9A19-4D03-8318-653C6FCD8B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97135" y="134244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0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503776" y="690225"/>
            <a:ext cx="8251825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5018690" y="6569076"/>
            <a:ext cx="3239263" cy="227012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199" y="6564063"/>
            <a:ext cx="3905767" cy="2225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1210FB4-E372-466D-A3EB-21FD966A10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10" name="Picture 9" descr="FNAL_logo_sm.gif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1"/>
            <a:ext cx="371959" cy="3814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7" r:id="rId2"/>
    <p:sldLayoutId id="2147483765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6" r:id="rId9"/>
    <p:sldLayoutId id="2147483763" r:id="rId10"/>
    <p:sldLayoutId id="2147483767" r:id="rId11"/>
  </p:sldLayoutIdLst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" charset="2"/>
        <a:buChar char="Ø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" charset="2"/>
        <a:buChar char="u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" charset="2"/>
        <a:buChar char="§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27.wmf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wmf"/><Relationship Id="rId3" Type="http://schemas.openxmlformats.org/officeDocument/2006/relationships/image" Target="../media/image32.w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3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8.bin"/><Relationship Id="rId10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37.emf"/><Relationship Id="rId5" Type="http://schemas.openxmlformats.org/officeDocument/2006/relationships/image" Target="../media/image3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9.emf"/><Relationship Id="rId6" Type="http://schemas.openxmlformats.org/officeDocument/2006/relationships/image" Target="../media/image41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4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4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5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oleObject" Target="../embeddings/oleObject23.bin"/><Relationship Id="rId13" Type="http://schemas.openxmlformats.org/officeDocument/2006/relationships/image" Target="../media/image64.emf"/><Relationship Id="rId14" Type="http://schemas.openxmlformats.org/officeDocument/2006/relationships/oleObject" Target="../embeddings/oleObject24.bin"/><Relationship Id="rId15" Type="http://schemas.openxmlformats.org/officeDocument/2006/relationships/image" Target="../media/image65.emf"/><Relationship Id="rId16" Type="http://schemas.openxmlformats.org/officeDocument/2006/relationships/oleObject" Target="../embeddings/oleObject25.bin"/><Relationship Id="rId17" Type="http://schemas.openxmlformats.org/officeDocument/2006/relationships/image" Target="../media/image66.emf"/><Relationship Id="rId18" Type="http://schemas.openxmlformats.org/officeDocument/2006/relationships/oleObject" Target="../embeddings/oleObject26.bin"/><Relationship Id="rId19" Type="http://schemas.openxmlformats.org/officeDocument/2006/relationships/image" Target="../media/image67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19.bin"/><Relationship Id="rId6" Type="http://schemas.openxmlformats.org/officeDocument/2006/relationships/oleObject" Target="../embeddings/oleObject20.bin"/><Relationship Id="rId7" Type="http://schemas.openxmlformats.org/officeDocument/2006/relationships/image" Target="../media/image61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62.emf"/><Relationship Id="rId10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1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2.wmf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708879" y="533400"/>
            <a:ext cx="6763389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Tricks of the Trade </a:t>
            </a:r>
            <a:br>
              <a:rPr lang="en-US" dirty="0" smtClean="0"/>
            </a:br>
            <a:r>
              <a:rPr lang="en-US" dirty="0" smtClean="0"/>
              <a:t>(Stuff that really doesn’t fit anywhere else)</a:t>
            </a:r>
            <a:endParaRPr lang="en-US" dirty="0"/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354388" y="3540125"/>
            <a:ext cx="5114925" cy="1101725"/>
          </a:xfrm>
        </p:spPr>
        <p:txBody>
          <a:bodyPr/>
          <a:lstStyle/>
          <a:p>
            <a:pPr eaLnBrk="1" hangingPunct="1"/>
            <a:r>
              <a:rPr lang="en-US" smtClean="0"/>
              <a:t>Eric Prebys, FNAL</a:t>
            </a:r>
          </a:p>
        </p:txBody>
      </p:sp>
    </p:spTree>
    <p:extLst>
      <p:ext uri="{BB962C8B-B14F-4D97-AF65-F5344CB8AC3E}">
        <p14:creationId xmlns:p14="http://schemas.microsoft.com/office/powerpoint/2010/main" val="104079718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6146605" y="5080415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45135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54180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Injection and Extraction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1169510"/>
          </a:xfrm>
        </p:spPr>
        <p:txBody>
          <a:bodyPr/>
          <a:lstStyle/>
          <a:p>
            <a:r>
              <a:rPr lang="en-US" sz="2000" dirty="0" smtClean="0"/>
              <a:t>We typically would like to extract (or inject) beam by switching a magnetic field on between two bunches </a:t>
            </a:r>
            <a:r>
              <a:rPr lang="en-US" sz="2000" smtClean="0"/>
              <a:t>(order ~10-100 ns)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Unfortunately, getting the required field in such a short time would result in prohibitively high inductive voltages, so we usually do it in two steps: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078950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96995" y="223844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14415" y="235366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48520" y="246887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2999200" y="2737710"/>
            <a:ext cx="691290" cy="230430"/>
            <a:chOff x="2766965" y="3044950"/>
            <a:chExt cx="691290" cy="23043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769905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87950" y="5157225"/>
            <a:ext cx="1190555" cy="42245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05370" y="5272440"/>
            <a:ext cx="384050" cy="19202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39475" y="5387655"/>
            <a:ext cx="8295480" cy="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690155" y="5656490"/>
            <a:ext cx="691290" cy="230430"/>
            <a:chOff x="2766965" y="3044950"/>
            <a:chExt cx="691290" cy="230430"/>
          </a:xfrm>
        </p:grpSpPr>
        <p:cxnSp>
          <p:nvCxnSpPr>
            <p:cNvPr id="56" name="Straight Connector 55"/>
            <p:cNvCxnSpPr/>
            <p:nvPr/>
          </p:nvCxnSpPr>
          <p:spPr>
            <a:xfrm>
              <a:off x="2766965" y="3275380"/>
              <a:ext cx="30724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 flipH="1" flipV="1">
              <a:off x="2958990" y="3160165"/>
              <a:ext cx="23043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074205" y="3044950"/>
              <a:ext cx="38405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6146605" y="5080416"/>
            <a:ext cx="384050" cy="4608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3189421" y="4581150"/>
            <a:ext cx="2419514" cy="576075"/>
            <a:chOff x="3189421" y="4581150"/>
            <a:chExt cx="2419514" cy="576075"/>
          </a:xfrm>
        </p:grpSpPr>
        <p:sp>
          <p:nvSpPr>
            <p:cNvPr id="62" name="TextBox 61"/>
            <p:cNvSpPr txBox="1"/>
            <p:nvPr/>
          </p:nvSpPr>
          <p:spPr>
            <a:xfrm>
              <a:off x="3381445" y="4581150"/>
              <a:ext cx="22274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fast, weak “kicker”</a:t>
              </a:r>
              <a:endParaRPr lang="en-US" sz="2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rot="5400000">
              <a:off x="3189421" y="4965200"/>
              <a:ext cx="192025" cy="192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5301695" y="5618085"/>
            <a:ext cx="3610070" cy="938316"/>
            <a:chOff x="5301695" y="5618085"/>
            <a:chExt cx="3610070" cy="938316"/>
          </a:xfrm>
        </p:grpSpPr>
        <p:sp>
          <p:nvSpPr>
            <p:cNvPr id="65" name="TextBox 64"/>
            <p:cNvSpPr txBox="1"/>
            <p:nvPr/>
          </p:nvSpPr>
          <p:spPr>
            <a:xfrm>
              <a:off x="5301695" y="5848515"/>
              <a:ext cx="36100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slower (or DC) extraction magnet with zero field on beam path.</a:t>
              </a:r>
              <a:endParaRPr lang="en-US" sz="2000" dirty="0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rot="16200000" flipV="1">
              <a:off x="6607466" y="5618085"/>
              <a:ext cx="268835" cy="268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/>
          <p:cNvCxnSpPr/>
          <p:nvPr/>
        </p:nvCxnSpPr>
        <p:spPr>
          <a:xfrm rot="10800000">
            <a:off x="6146605" y="5272440"/>
            <a:ext cx="3840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112610" y="235366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457250" y="23920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-457250" y="239206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-457250" y="23920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-457250" y="239206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805370" y="5272440"/>
            <a:ext cx="384050" cy="192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-766295" y="53108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-766295" y="5310845"/>
            <a:ext cx="192025" cy="1536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-766295" y="53108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-766295" y="5310845"/>
            <a:ext cx="192025" cy="192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ate Placeholder 6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70" name="Slide Number Placeholder 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2" name="Footer Placeholder 7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0324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7778E-6 -4.07407E-6 L 0.3816 -0.00625 C 0.39497 -0.00625 0.40868 -0.01319 0.42223 -0.01458 L 1.10348 -0.20763 " pathEditMode="relative" rAng="0" ptsTypes="FfFF">
                                      <p:cBhvr>
                                        <p:cTn id="18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0023 L 1.11268 0.00046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63" presetClass="pat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4.68085E-6 L 1.11077 0.00023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5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3" presetClass="pat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2" dur="5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3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8889E-6 -4.93987E-6 L 0.38159 -0.00624 C 0.39496 -0.00624 0.75833 -0.02474 0.77187 -0.02613 L 1.10347 -0.20767 " pathEditMode="relative" rAng="0" ptsTypes="FfFF">
                                      <p:cBhvr>
                                        <p:cTn id="44" dur="5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" y="-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197820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60460" y="3544215"/>
            <a:ext cx="2684026" cy="304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10" y="133927"/>
            <a:ext cx="8262937" cy="441325"/>
          </a:xfrm>
        </p:spPr>
        <p:txBody>
          <a:bodyPr/>
          <a:lstStyle/>
          <a:p>
            <a:r>
              <a:rPr lang="en-US" dirty="0" smtClean="0"/>
              <a:t>Extraction Hardware</a:t>
            </a:r>
            <a:endParaRPr lang="en-US" dirty="0"/>
          </a:p>
        </p:txBody>
      </p:sp>
      <p:pic>
        <p:nvPicPr>
          <p:cNvPr id="1925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8764" y="162638"/>
            <a:ext cx="2733963" cy="264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2518" name="Picture 6" descr="http://tdserver1/proeng/MagnetPhotos/BSE/BSE001/P000487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9554" y="3551992"/>
            <a:ext cx="2112275" cy="256786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615272" y="3223360"/>
            <a:ext cx="3302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</a:rPr>
              <a:t>Lambertson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”: usually DC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04951" y="5080415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33061" y="4475433"/>
            <a:ext cx="115215" cy="1152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417454" y="4849091"/>
            <a:ext cx="157018" cy="158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43563" y="4599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B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037" y="4853709"/>
            <a:ext cx="277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433128" y="4973783"/>
            <a:ext cx="157018" cy="1588"/>
          </a:xfrm>
          <a:prstGeom prst="straightConnector1">
            <a:avLst/>
          </a:prstGeom>
          <a:ln>
            <a:solidFill>
              <a:srgbClr val="FF0000"/>
            </a:solidFill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1054" y="4387273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circulating beam (B=0)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1893454" y="4741216"/>
            <a:ext cx="1191491" cy="3572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21600" y="3791528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circulating beam (B=0)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>
            <a:stCxn id="24" idx="1"/>
          </p:cNvCxnSpPr>
          <p:nvPr/>
        </p:nvCxnSpPr>
        <p:spPr>
          <a:xfrm flipH="1">
            <a:off x="6622476" y="4114694"/>
            <a:ext cx="1099124" cy="3557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21600" y="4608946"/>
            <a:ext cx="142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current “blade”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rot="10800000">
            <a:off x="6599386" y="4715165"/>
            <a:ext cx="1131451" cy="78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21600" y="5426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return path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rot="10800000">
            <a:off x="6530115" y="5116948"/>
            <a:ext cx="1154541" cy="4156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98797" y="3218743"/>
            <a:ext cx="4023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Septum: pulsed, but slower than the kicker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0364" y="2881745"/>
            <a:ext cx="2955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“Slow” extraction elements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0145" y="1131454"/>
            <a:ext cx="2955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3">
                    <a:lumMod val="75000"/>
                  </a:schemeClr>
                </a:solidFill>
              </a:rPr>
              <a:t>“Fast” kicker</a:t>
            </a:r>
          </a:p>
          <a:p>
            <a:pPr marL="285750" indent="-171450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usually an impedance matched strip line, with or without ferrites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029527" y="1256145"/>
            <a:ext cx="3232728" cy="554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62140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07407E-6 L 0.02743 0.000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0087 0.0405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E6FA284-7DAB-4F8B-8904-7E5B6341EDC2}" type="slidenum">
              <a:rPr lang="en-US"/>
              <a:pPr/>
              <a:t>12</a:t>
            </a:fld>
            <a:endParaRPr lang="en-US"/>
          </a:p>
        </p:txBody>
      </p:sp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>
          <a:xfrm>
            <a:off x="424260" y="126170"/>
            <a:ext cx="8371114" cy="50727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Slow Extraction (not important for colliders)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77879" y="663840"/>
            <a:ext cx="8227453" cy="2552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Sometimes fixed target experiments want beam delivered </a:t>
            </a:r>
            <a:r>
              <a:rPr lang="en-US" sz="1800" i="1" dirty="0" smtClean="0"/>
              <a:t>slowly</a:t>
            </a:r>
            <a:r>
              <a:rPr lang="en-US" sz="1800" dirty="0" smtClean="0"/>
              <a:t> (difficult)</a:t>
            </a:r>
          </a:p>
          <a:p>
            <a:pPr eaLnBrk="1" hangingPunct="1">
              <a:lnSpc>
                <a:spcPct val="90000"/>
              </a:lnSpc>
            </a:pPr>
            <a:r>
              <a:rPr lang="en-US" sz="1800" dirty="0" smtClean="0"/>
              <a:t>To do this, we generate a harmonic resonance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Usually </a:t>
            </a:r>
            <a:r>
              <a:rPr lang="en-US" sz="1400" dirty="0" err="1" smtClean="0"/>
              <a:t>sextupoles</a:t>
            </a:r>
            <a:r>
              <a:rPr lang="en-US" sz="1400" dirty="0" smtClean="0"/>
              <a:t> are used to create a 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order resonant instability</a:t>
            </a:r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</a:pPr>
            <a:endParaRPr lang="en-US" sz="1400" dirty="0" smtClean="0"/>
          </a:p>
          <a:p>
            <a:pPr marL="292100" lvl="1" indent="0" eaLnBrk="1" hangingPunct="1">
              <a:lnSpc>
                <a:spcPct val="90000"/>
              </a:lnSpc>
              <a:buNone/>
            </a:pPr>
            <a:endParaRPr lang="en-US" sz="1400" dirty="0" smtClean="0"/>
          </a:p>
          <a:p>
            <a:pPr lvl="1" eaLnBrk="1" hangingPunct="1">
              <a:lnSpc>
                <a:spcPct val="90000"/>
              </a:lnSpc>
              <a:buNone/>
            </a:pPr>
            <a:endParaRPr lang="en-US" sz="1400" dirty="0" smtClean="0"/>
          </a:p>
          <a:p>
            <a:pPr eaLnBrk="1" hangingPunct="1">
              <a:lnSpc>
                <a:spcPct val="90000"/>
              </a:lnSpc>
            </a:pPr>
            <a:r>
              <a:rPr lang="en-US" sz="1600" dirty="0" smtClean="0"/>
              <a:t>Tune the instability so the escaping beam exactly fills the extraction gap between interceptions (3 times around for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order)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Minimum inefficiency ~(septum thickness)/(gap size)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400" dirty="0" smtClean="0"/>
              <a:t>Use electrostatic septum made of a plane of wires. Typical parameters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Septum thickness: .1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Gap: 10 mm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400" dirty="0" smtClean="0"/>
              <a:t>Field: 80 kV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sz="1600" dirty="0" smtClean="0"/>
          </a:p>
        </p:txBody>
      </p:sp>
      <p:pic>
        <p:nvPicPr>
          <p:cNvPr id="8197" name="Picture 4" descr="img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85" b="24202"/>
          <a:stretch>
            <a:fillRect/>
          </a:stretch>
        </p:blipFill>
        <p:spPr bwMode="auto">
          <a:xfrm>
            <a:off x="4414142" y="1797536"/>
            <a:ext cx="4508864" cy="1969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857" y="1720726"/>
            <a:ext cx="2195513" cy="192722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199" name="AutoShape 6"/>
          <p:cNvSpPr>
            <a:spLocks noChangeArrowheads="1"/>
          </p:cNvSpPr>
          <p:nvPr/>
        </p:nvSpPr>
        <p:spPr bwMode="auto">
          <a:xfrm>
            <a:off x="2916347" y="2296801"/>
            <a:ext cx="1036935" cy="558800"/>
          </a:xfrm>
          <a:prstGeom prst="rightArrow">
            <a:avLst>
              <a:gd name="adj1" fmla="val 45454"/>
              <a:gd name="adj2" fmla="val 39771"/>
            </a:avLst>
          </a:prstGeom>
          <a:solidFill>
            <a:schemeClr val="accent1"/>
          </a:solidFill>
          <a:ln w="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2033032" y="1682322"/>
            <a:ext cx="576075" cy="422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7082" y="1682321"/>
            <a:ext cx="172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particle flow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612047" y="2757662"/>
            <a:ext cx="537670" cy="3456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86652" y="3180117"/>
            <a:ext cx="499265" cy="3840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83712" y="3756191"/>
            <a:ext cx="45701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Particles will flow out of the stable region along lines in phase space into an electrostatic extraction field, which will deflect them into an extraction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Lambertson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7390530" y="3160914"/>
            <a:ext cx="652885" cy="53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08262" y="225839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08262" y="241201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408262" y="2565636"/>
            <a:ext cx="61448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61882" y="1874346"/>
            <a:ext cx="268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0487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Beam </a:t>
            </a:r>
            <a:r>
              <a:rPr lang="en-US" dirty="0"/>
              <a:t>I</a:t>
            </a:r>
            <a:r>
              <a:rPr lang="en-US" dirty="0" smtClean="0"/>
              <a:t>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800100"/>
            <a:ext cx="6007758" cy="5676900"/>
          </a:xfrm>
        </p:spPr>
        <p:txBody>
          <a:bodyPr/>
          <a:lstStyle/>
          <a:p>
            <a:r>
              <a:rPr lang="en-US" sz="2000" dirty="0" smtClean="0"/>
              <a:t>Bunch/beam intensity are measured using inductive </a:t>
            </a:r>
            <a:r>
              <a:rPr lang="en-US" sz="2000" dirty="0" err="1" smtClean="0"/>
              <a:t>toriods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Beam position is typically measured with beam position monitors (BPM’s), which measure the induced signal on a opposing pickups</a:t>
            </a:r>
          </a:p>
          <a:p>
            <a:endParaRPr lang="en-US" sz="2000" dirty="0" smtClean="0"/>
          </a:p>
          <a:p>
            <a:r>
              <a:rPr lang="en-US" sz="2000" dirty="0" smtClean="0"/>
              <a:t>Longitudinal profiles can be measured by introducing a resistor to measure the induced image current on the beam pipe -&gt; Resistive Wall Monitor (RWM)</a:t>
            </a:r>
            <a:endParaRPr lang="en-US" sz="2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pic>
        <p:nvPicPr>
          <p:cNvPr id="2017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4275" y="1777585"/>
            <a:ext cx="1536200" cy="1887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1732" name="Picture 4" descr="http://www.hep.net/ssc/new/gifarchive/toroiddwg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8395" y="279790"/>
            <a:ext cx="2078890" cy="1574605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69060" y="3813050"/>
            <a:ext cx="1805035" cy="135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890564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Instrumentation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4817202" cy="5676900"/>
          </a:xfrm>
        </p:spPr>
        <p:txBody>
          <a:bodyPr/>
          <a:lstStyle/>
          <a:p>
            <a:r>
              <a:rPr lang="en-US" sz="1800" dirty="0" smtClean="0"/>
              <a:t>Beam profiles in beam lines can be measured using secondary emission </a:t>
            </a:r>
            <a:r>
              <a:rPr lang="en-US" sz="1800" dirty="0" err="1" smtClean="0"/>
              <a:t>multiwires</a:t>
            </a:r>
            <a:r>
              <a:rPr lang="en-US" sz="1800" dirty="0" smtClean="0"/>
              <a:t> (MW’s)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Can measure beam profiles in a circulating beam with a “flying wire scanner”, which quickly passes a wire through and measures signal </a:t>
            </a:r>
            <a:r>
              <a:rPr lang="en-US" sz="1800" dirty="0" err="1" smtClean="0"/>
              <a:t>vs</a:t>
            </a:r>
            <a:r>
              <a:rPr lang="en-US" sz="1800" dirty="0" smtClean="0"/>
              <a:t> time to get profile</a:t>
            </a:r>
          </a:p>
          <a:p>
            <a:endParaRPr lang="en-US" sz="1800" dirty="0" smtClean="0"/>
          </a:p>
          <a:p>
            <a:r>
              <a:rPr lang="en-US" sz="1800" dirty="0" smtClean="0"/>
              <a:t>Non-destructive measurements include</a:t>
            </a:r>
          </a:p>
          <a:p>
            <a:pPr lvl="1"/>
            <a:r>
              <a:rPr lang="en-US" sz="1400" dirty="0" smtClean="0"/>
              <a:t>Ionization profile monitor (IPM): drift electrons or ions generated by beam passing through residual gas</a:t>
            </a:r>
          </a:p>
          <a:p>
            <a:pPr lvl="1"/>
            <a:r>
              <a:rPr lang="en-US" sz="1400" dirty="0" smtClean="0"/>
              <a:t>Synchrotron light</a:t>
            </a:r>
          </a:p>
          <a:p>
            <a:pPr lvl="2"/>
            <a:r>
              <a:rPr lang="en-US" sz="1400" dirty="0" smtClean="0"/>
              <a:t>Standard in electron machines</a:t>
            </a:r>
          </a:p>
          <a:p>
            <a:pPr lvl="2"/>
            <a:r>
              <a:rPr lang="en-US" sz="1400" dirty="0" smtClean="0"/>
              <a:t>Also works in LHC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07202" name="AutoShape 2" descr="Click to toggle background on ACNET graphic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985" y="702246"/>
            <a:ext cx="2189085" cy="181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687215" y="2545685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Beam profiles in </a:t>
            </a:r>
            <a:r>
              <a:rPr lang="en-US" sz="1400" dirty="0" err="1" smtClean="0">
                <a:solidFill>
                  <a:schemeClr val="tx2">
                    <a:lumMod val="75000"/>
                  </a:schemeClr>
                </a:solidFill>
              </a:rPr>
              <a:t>MiniBooNE</a:t>
            </a:r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 beam line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9670" y="3044950"/>
            <a:ext cx="3462830" cy="255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725620" y="5656490"/>
            <a:ext cx="4303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>
                    <a:lumMod val="75000"/>
                  </a:schemeClr>
                </a:solidFill>
              </a:rPr>
              <a:t>Flying wire signal in LHC</a:t>
            </a:r>
            <a:endParaRPr 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0440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Lattice </a:t>
            </a:r>
            <a:r>
              <a:rPr lang="en-US" dirty="0"/>
              <a:t>P</a:t>
            </a:r>
            <a:r>
              <a:rPr lang="en-US" dirty="0" smtClean="0"/>
              <a:t>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5239657" cy="4088290"/>
          </a:xfrm>
        </p:spPr>
        <p:txBody>
          <a:bodyPr/>
          <a:lstStyle/>
          <a:p>
            <a:r>
              <a:rPr lang="en-US" sz="1800" dirty="0" smtClean="0"/>
              <a:t>The fractional tune is measured by Fourier Transforming signals from the BPM’s</a:t>
            </a:r>
          </a:p>
          <a:p>
            <a:pPr lvl="1"/>
            <a:r>
              <a:rPr lang="en-US" sz="1600" dirty="0" smtClean="0"/>
              <a:t>Sometimes need to excite beam with a kicker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800" dirty="0" smtClean="0"/>
              <a:t>Beta functions can be measured by exciting the beam and looking at distortions</a:t>
            </a:r>
          </a:p>
          <a:p>
            <a:pPr lvl="1"/>
            <a:r>
              <a:rPr lang="en-US" sz="1400" dirty="0" smtClean="0"/>
              <a:t>Can use kicker or resonant (“AC”) dipole</a:t>
            </a:r>
          </a:p>
          <a:p>
            <a:pPr>
              <a:buNone/>
            </a:pPr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Can also measure the by</a:t>
            </a:r>
            <a:br>
              <a:rPr lang="en-US" sz="1800" dirty="0" smtClean="0"/>
            </a:br>
            <a:r>
              <a:rPr lang="en-US" sz="1800" dirty="0" smtClean="0"/>
              <a:t>functions indirectly by </a:t>
            </a:r>
            <a:br>
              <a:rPr lang="en-US" sz="1800" dirty="0" smtClean="0"/>
            </a:br>
            <a:r>
              <a:rPr lang="en-US" sz="1800" dirty="0" smtClean="0"/>
              <a:t>varying a quad and measuring </a:t>
            </a:r>
            <a:br>
              <a:rPr lang="en-US" sz="1800" dirty="0" smtClean="0"/>
            </a:br>
            <a:r>
              <a:rPr lang="en-US" sz="1800" dirty="0" smtClean="0"/>
              <a:t>the tune shift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2985" y="2507280"/>
            <a:ext cx="2508072" cy="181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4034330" y="5080415"/>
          <a:ext cx="1510597" cy="84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84" name="Equation" r:id="rId4" imgW="749160" imgH="419040" progId="Equation.DSMT4">
                  <p:embed/>
                </p:oleObj>
              </mc:Choice>
              <mc:Fallback>
                <p:oleObj name="Equation" r:id="rId4" imgW="749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4330" y="5080415"/>
                        <a:ext cx="1510597" cy="8449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5186480" y="5080415"/>
            <a:ext cx="345645" cy="46086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62555" y="4312315"/>
            <a:ext cx="3112422" cy="203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 descr="https://ab-dep-op-elogbook.web.cern.ch/ab-dep-op-elogbook/elogbook/attach.php?attachId=1056849&amp;type=png&amp;fname=2009120510490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5744" y="202980"/>
            <a:ext cx="3085795" cy="22272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153956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5855" y="12617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/>
              <a:t>Colliding Beam Luminosity</a:t>
            </a:r>
          </a:p>
        </p:txBody>
      </p:sp>
      <p:pic>
        <p:nvPicPr>
          <p:cNvPr id="38915" name="Object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88063" y="1481151"/>
            <a:ext cx="1497012" cy="96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42963" y="1562113"/>
            <a:ext cx="1195387" cy="1190625"/>
            <a:chOff x="776" y="966"/>
            <a:chExt cx="753" cy="750"/>
          </a:xfrm>
        </p:grpSpPr>
        <p:sp>
          <p:nvSpPr>
            <p:cNvPr id="38940" name="Oval 5"/>
            <p:cNvSpPr>
              <a:spLocks noChangeArrowheads="1"/>
            </p:cNvSpPr>
            <p:nvPr/>
          </p:nvSpPr>
          <p:spPr bwMode="auto">
            <a:xfrm>
              <a:off x="815" y="1002"/>
              <a:ext cx="696" cy="681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1" name="Oval 6"/>
            <p:cNvSpPr>
              <a:spLocks noChangeArrowheads="1"/>
            </p:cNvSpPr>
            <p:nvPr/>
          </p:nvSpPr>
          <p:spPr bwMode="auto">
            <a:xfrm>
              <a:off x="1143" y="966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2" name="Oval 7"/>
            <p:cNvSpPr>
              <a:spLocks noChangeArrowheads="1"/>
            </p:cNvSpPr>
            <p:nvPr/>
          </p:nvSpPr>
          <p:spPr bwMode="auto">
            <a:xfrm>
              <a:off x="1473" y="1308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3" name="Oval 8"/>
            <p:cNvSpPr>
              <a:spLocks noChangeArrowheads="1"/>
            </p:cNvSpPr>
            <p:nvPr/>
          </p:nvSpPr>
          <p:spPr bwMode="auto">
            <a:xfrm>
              <a:off x="776" y="1292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4" name="Oval 9"/>
            <p:cNvSpPr>
              <a:spLocks noChangeArrowheads="1"/>
            </p:cNvSpPr>
            <p:nvPr/>
          </p:nvSpPr>
          <p:spPr bwMode="auto">
            <a:xfrm>
              <a:off x="1134" y="165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5" name="Oval 10"/>
            <p:cNvSpPr>
              <a:spLocks noChangeArrowheads="1"/>
            </p:cNvSpPr>
            <p:nvPr/>
          </p:nvSpPr>
          <p:spPr bwMode="auto">
            <a:xfrm>
              <a:off x="1387" y="1087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6" name="Oval 11"/>
            <p:cNvSpPr>
              <a:spLocks noChangeArrowheads="1"/>
            </p:cNvSpPr>
            <p:nvPr/>
          </p:nvSpPr>
          <p:spPr bwMode="auto">
            <a:xfrm>
              <a:off x="885" y="1080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7" name="Oval 12"/>
            <p:cNvSpPr>
              <a:spLocks noChangeArrowheads="1"/>
            </p:cNvSpPr>
            <p:nvPr/>
          </p:nvSpPr>
          <p:spPr bwMode="auto">
            <a:xfrm>
              <a:off x="891" y="1549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8948" name="Oval 13"/>
            <p:cNvSpPr>
              <a:spLocks noChangeArrowheads="1"/>
            </p:cNvSpPr>
            <p:nvPr/>
          </p:nvSpPr>
          <p:spPr bwMode="auto">
            <a:xfrm>
              <a:off x="1390" y="1555"/>
              <a:ext cx="56" cy="59"/>
            </a:xfrm>
            <a:prstGeom prst="ellipse">
              <a:avLst/>
            </a:prstGeom>
            <a:solidFill>
              <a:srgbClr val="009900"/>
            </a:solidFill>
            <a:ln w="9525">
              <a:solidFill>
                <a:srgbClr val="00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</p:grpSp>
      <p:sp>
        <p:nvSpPr>
          <p:cNvPr id="38917" name="Oval 14"/>
          <p:cNvSpPr>
            <a:spLocks noChangeArrowheads="1"/>
          </p:cNvSpPr>
          <p:nvPr/>
        </p:nvSpPr>
        <p:spPr bwMode="auto">
          <a:xfrm>
            <a:off x="3143250" y="1608151"/>
            <a:ext cx="665163" cy="296862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8" name="Oval 15"/>
          <p:cNvSpPr>
            <a:spLocks noChangeArrowheads="1"/>
          </p:cNvSpPr>
          <p:nvPr/>
        </p:nvSpPr>
        <p:spPr bwMode="auto">
          <a:xfrm>
            <a:off x="3178175" y="2343163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19" name="Oval 16"/>
          <p:cNvSpPr>
            <a:spLocks noChangeArrowheads="1"/>
          </p:cNvSpPr>
          <p:nvPr/>
        </p:nvSpPr>
        <p:spPr bwMode="auto">
          <a:xfrm>
            <a:off x="4325938" y="2305063"/>
            <a:ext cx="665162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0" name="Oval 17"/>
          <p:cNvSpPr>
            <a:spLocks noChangeArrowheads="1"/>
          </p:cNvSpPr>
          <p:nvPr/>
        </p:nvSpPr>
        <p:spPr bwMode="auto">
          <a:xfrm>
            <a:off x="4337050" y="1612913"/>
            <a:ext cx="665163" cy="296863"/>
          </a:xfrm>
          <a:prstGeom prst="ellipse">
            <a:avLst/>
          </a:prstGeom>
          <a:solidFill>
            <a:srgbClr val="66FF66"/>
          </a:solidFill>
          <a:ln w="9525">
            <a:solidFill>
              <a:srgbClr val="66FF66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1" name="Oval 18"/>
          <p:cNvSpPr>
            <a:spLocks noChangeArrowheads="1"/>
          </p:cNvSpPr>
          <p:nvPr/>
        </p:nvSpPr>
        <p:spPr bwMode="auto">
          <a:xfrm>
            <a:off x="3724275" y="1973276"/>
            <a:ext cx="665163" cy="296862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8922" name="Line 19"/>
          <p:cNvSpPr>
            <a:spLocks noChangeShapeType="1"/>
          </p:cNvSpPr>
          <p:nvPr/>
        </p:nvSpPr>
        <p:spPr bwMode="auto">
          <a:xfrm>
            <a:off x="3856038" y="1751026"/>
            <a:ext cx="1428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3" name="Line 20"/>
          <p:cNvSpPr>
            <a:spLocks noChangeShapeType="1"/>
          </p:cNvSpPr>
          <p:nvPr/>
        </p:nvSpPr>
        <p:spPr bwMode="auto">
          <a:xfrm flipH="1" flipV="1">
            <a:off x="4152900" y="1751026"/>
            <a:ext cx="13176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4" name="Line 21"/>
          <p:cNvSpPr>
            <a:spLocks noChangeShapeType="1"/>
          </p:cNvSpPr>
          <p:nvPr/>
        </p:nvSpPr>
        <p:spPr bwMode="auto">
          <a:xfrm>
            <a:off x="5021263" y="246698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8925" name="Line 22"/>
          <p:cNvSpPr>
            <a:spLocks noChangeShapeType="1"/>
          </p:cNvSpPr>
          <p:nvPr/>
        </p:nvSpPr>
        <p:spPr bwMode="auto">
          <a:xfrm flipH="1">
            <a:off x="2887663" y="2466988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352" name="Text Box 23"/>
          <p:cNvSpPr txBox="1">
            <a:spLocks noChangeArrowheads="1"/>
          </p:cNvSpPr>
          <p:nvPr/>
        </p:nvSpPr>
        <p:spPr bwMode="auto">
          <a:xfrm>
            <a:off x="439260" y="779946"/>
            <a:ext cx="5734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Circulating beams typically “bunched”</a:t>
            </a:r>
          </a:p>
        </p:txBody>
      </p:sp>
      <p:sp>
        <p:nvSpPr>
          <p:cNvPr id="14353" name="Text Box 24"/>
          <p:cNvSpPr txBox="1">
            <a:spLocks noChangeArrowheads="1"/>
          </p:cNvSpPr>
          <p:nvPr/>
        </p:nvSpPr>
        <p:spPr bwMode="auto">
          <a:xfrm>
            <a:off x="5964238" y="900568"/>
            <a:ext cx="31797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+mn-lt"/>
              </a:rPr>
              <a:t>(number of interactions)</a:t>
            </a:r>
          </a:p>
        </p:txBody>
      </p:sp>
      <p:sp>
        <p:nvSpPr>
          <p:cNvPr id="14354" name="Text Box 25"/>
          <p:cNvSpPr txBox="1">
            <a:spLocks noChangeArrowheads="1"/>
          </p:cNvSpPr>
          <p:nvPr/>
        </p:nvSpPr>
        <p:spPr bwMode="auto">
          <a:xfrm>
            <a:off x="6519863" y="2724163"/>
            <a:ext cx="23780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Cross-sectional area of beam</a:t>
            </a:r>
          </a:p>
        </p:txBody>
      </p:sp>
      <p:sp>
        <p:nvSpPr>
          <p:cNvPr id="14356" name="Text Box 27"/>
          <p:cNvSpPr txBox="1">
            <a:spLocks noChangeArrowheads="1"/>
          </p:cNvSpPr>
          <p:nvPr/>
        </p:nvSpPr>
        <p:spPr bwMode="auto">
          <a:xfrm>
            <a:off x="426358" y="3234909"/>
            <a:ext cx="441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+mn-lt"/>
              </a:rPr>
              <a:t>Total Luminosity:</a:t>
            </a:r>
          </a:p>
        </p:txBody>
      </p:sp>
      <p:pic>
        <p:nvPicPr>
          <p:cNvPr id="38931" name="Object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7283" y="3506372"/>
            <a:ext cx="38147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57" name="Text Box 29"/>
          <p:cNvSpPr txBox="1">
            <a:spLocks noChangeArrowheads="1"/>
          </p:cNvSpPr>
          <p:nvPr/>
        </p:nvSpPr>
        <p:spPr bwMode="auto">
          <a:xfrm>
            <a:off x="6908309" y="3891691"/>
            <a:ext cx="21097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Circumference of machine</a:t>
            </a:r>
          </a:p>
        </p:txBody>
      </p:sp>
      <p:sp>
        <p:nvSpPr>
          <p:cNvPr id="14358" name="Text Box 30"/>
          <p:cNvSpPr txBox="1">
            <a:spLocks noChangeArrowheads="1"/>
          </p:cNvSpPr>
          <p:nvPr/>
        </p:nvSpPr>
        <p:spPr bwMode="auto">
          <a:xfrm>
            <a:off x="6566345" y="4636275"/>
            <a:ext cx="19850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FF0000"/>
                </a:solidFill>
                <a:latin typeface="+mn-lt"/>
              </a:rPr>
              <a:t>Number of bunches</a:t>
            </a:r>
          </a:p>
        </p:txBody>
      </p:sp>
      <p:sp>
        <p:nvSpPr>
          <p:cNvPr id="37" name="Date Placeholder 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688316" y="2453987"/>
            <a:ext cx="151478" cy="27962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6547240" y="4345003"/>
            <a:ext cx="373791" cy="94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27764" y="4228495"/>
            <a:ext cx="477738" cy="7340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 Box 30"/>
          <p:cNvSpPr txBox="1">
            <a:spLocks noChangeArrowheads="1"/>
          </p:cNvSpPr>
          <p:nvPr/>
        </p:nvSpPr>
        <p:spPr bwMode="auto">
          <a:xfrm>
            <a:off x="4341711" y="4835279"/>
            <a:ext cx="1985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crossing rate</a:t>
            </a:r>
            <a:endParaRPr lang="en-US" sz="2000" dirty="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4485737" y="4322642"/>
            <a:ext cx="371946" cy="44179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92444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Luminosity of Colliding Beams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457200" y="457200"/>
            <a:ext cx="8355012" cy="516625"/>
          </a:xfrm>
        </p:spPr>
        <p:txBody>
          <a:bodyPr/>
          <a:lstStyle/>
          <a:p>
            <a:r>
              <a:rPr lang="en-US" sz="2000" dirty="0" smtClean="0"/>
              <a:t>For equally intense Gaussian beams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Using                                we have</a:t>
            </a:r>
          </a:p>
          <a:p>
            <a:endParaRPr lang="en-US" sz="2000" dirty="0"/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4736035"/>
              </p:ext>
            </p:extLst>
          </p:nvPr>
        </p:nvGraphicFramePr>
        <p:xfrm>
          <a:off x="2632075" y="2819400"/>
          <a:ext cx="3954463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3" name="Equation" r:id="rId3" imgW="1473200" imgH="431800" progId="Equation.DSMT4">
                  <p:embed/>
                </p:oleObj>
              </mc:Choice>
              <mc:Fallback>
                <p:oleObj name="Equation" r:id="rId3" imgW="1473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2075" y="2819400"/>
                        <a:ext cx="3954463" cy="11588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296476"/>
              </p:ext>
            </p:extLst>
          </p:nvPr>
        </p:nvGraphicFramePr>
        <p:xfrm>
          <a:off x="3200400" y="914400"/>
          <a:ext cx="264477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4" name="Equation" r:id="rId5" imgW="901440" imgH="431640" progId="Equation.3">
                  <p:embed/>
                </p:oleObj>
              </mc:Choice>
              <mc:Fallback>
                <p:oleObj name="Equation" r:id="rId5" imgW="901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914400"/>
                        <a:ext cx="264477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24600" y="762000"/>
            <a:ext cx="2496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Geometrical factor: 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crossing angle</a:t>
            </a:r>
            <a:b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</a:b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   - hourglass effect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rot="10800000" flipV="1">
            <a:off x="5791200" y="1143000"/>
            <a:ext cx="460862" cy="2688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43600" y="2286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a bunch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rot="10800000" flipV="1">
            <a:off x="4876800" y="609600"/>
            <a:ext cx="960125" cy="4608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600" y="19050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Transverse size (RMS)</a:t>
            </a:r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5181600" y="2057400"/>
            <a:ext cx="1143000" cy="4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8200" y="838200"/>
            <a:ext cx="249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Collision frequency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6600" y="10668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1000" y="3657600"/>
            <a:ext cx="2621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Revolution frequency</a:t>
            </a:r>
          </a:p>
        </p:txBody>
      </p:sp>
      <p:cxnSp>
        <p:nvCxnSpPr>
          <p:cNvPr id="49" name="Straight Arrow Connector 48"/>
          <p:cNvCxnSpPr>
            <a:stCxn id="48" idx="3"/>
          </p:cNvCxnSpPr>
          <p:nvPr/>
        </p:nvCxnSpPr>
        <p:spPr>
          <a:xfrm flipV="1">
            <a:off x="3002540" y="3581400"/>
            <a:ext cx="314905" cy="276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905000" y="40386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Number of bunches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419600" y="3581400"/>
            <a:ext cx="234701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00800" y="3886200"/>
            <a:ext cx="26499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Betatron function at collision point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want a small </a:t>
            </a:r>
            <a:r>
              <a:rPr lang="el-GR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β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  <a:sym typeface="Wingdings"/>
              </a:rPr>
              <a:t>*!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5562600" y="3886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378200" y="3429000"/>
            <a:ext cx="276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Normalized emittance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19801" y="3657600"/>
            <a:ext cx="38099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Date Placeholder 6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6" name="Footer Placeholder 6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990319" y="2883920"/>
            <a:ext cx="531627" cy="14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53200" y="2590800"/>
            <a:ext cx="2478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prop. to energy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225213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5" name="Equation" r:id="rId7" imgW="114300" imgH="165100" progId="Equation.DSMT4">
                  <p:embed/>
                </p:oleObj>
              </mc:Choice>
              <mc:Fallback>
                <p:oleObj name="Equation" r:id="rId7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201999"/>
              </p:ext>
            </p:extLst>
          </p:nvPr>
        </p:nvGraphicFramePr>
        <p:xfrm>
          <a:off x="3402012" y="26035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6" name="Equation" r:id="rId9" imgW="114300" imgH="165100" progId="Equation.DSMT4">
                  <p:embed/>
                </p:oleObj>
              </mc:Choice>
              <mc:Fallback>
                <p:oleObj name="Equation" r:id="rId9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6035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289525"/>
              </p:ext>
            </p:extLst>
          </p:nvPr>
        </p:nvGraphicFramePr>
        <p:xfrm>
          <a:off x="3402012" y="25908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7" name="Equation" r:id="rId10" imgW="114300" imgH="165100" progId="Equation.DSMT4">
                  <p:embed/>
                </p:oleObj>
              </mc:Choice>
              <mc:Fallback>
                <p:oleObj name="Equation" r:id="rId10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012" y="25908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920444"/>
              </p:ext>
            </p:extLst>
          </p:nvPr>
        </p:nvGraphicFramePr>
        <p:xfrm>
          <a:off x="1600200" y="2133600"/>
          <a:ext cx="2156084" cy="857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678" name="Equation" r:id="rId11" imgW="1117600" imgH="444500" progId="Equation.DSMT4">
                  <p:embed/>
                </p:oleObj>
              </mc:Choice>
              <mc:Fallback>
                <p:oleObj name="Equation" r:id="rId11" imgW="1117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133600"/>
                        <a:ext cx="2156084" cy="8576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flipV="1">
            <a:off x="4648200" y="3581400"/>
            <a:ext cx="280739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57400" y="4495800"/>
            <a:ext cx="2649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Particles in bunch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4572000"/>
            <a:ext cx="21336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Box 33"/>
          <p:cNvSpPr txBox="1">
            <a:spLocks noChangeArrowheads="1"/>
          </p:cNvSpPr>
          <p:nvPr/>
        </p:nvSpPr>
        <p:spPr bwMode="auto">
          <a:xfrm>
            <a:off x="685800" y="5029200"/>
            <a:ext cx="7696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 err="1">
                <a:solidFill>
                  <a:schemeClr val="accent2"/>
                </a:solidFill>
                <a:latin typeface="+mn-lt"/>
              </a:rPr>
              <a:t>e+e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- Luminosity (KEK-B):  	  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2.11x10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 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/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p-</a:t>
            </a:r>
            <a:r>
              <a:rPr lang="en-US" sz="2000" dirty="0" err="1" smtClean="0">
                <a:solidFill>
                  <a:schemeClr val="accent2"/>
                </a:solidFill>
                <a:latin typeface="+mn-lt"/>
              </a:rPr>
              <a:t>pBar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 Luminosity (Tevatron):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        4.06x10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 </a:t>
            </a:r>
            <a:br>
              <a:rPr lang="en-US" sz="2000" baseline="30000" dirty="0" smtClean="0">
                <a:solidFill>
                  <a:srgbClr val="CC0000"/>
                </a:solidFill>
                <a:latin typeface="+mn-lt"/>
              </a:rPr>
            </a:b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Record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Hadronic Luminosity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(LHC):        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7.0x10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33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cm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>
                <a:solidFill>
                  <a:srgbClr val="CC0000"/>
                </a:solidFill>
                <a:latin typeface="+mn-lt"/>
              </a:rPr>
              <a:t>-1</a:t>
            </a:r>
            <a:br>
              <a:rPr lang="en-US" sz="2000" baseline="30000" dirty="0">
                <a:solidFill>
                  <a:srgbClr val="CC0000"/>
                </a:solidFill>
                <a:latin typeface="+mn-lt"/>
              </a:rPr>
            </a:br>
            <a:r>
              <a:rPr lang="en-US" sz="2000" dirty="0">
                <a:solidFill>
                  <a:schemeClr val="accent2"/>
                </a:solidFill>
                <a:latin typeface="+mn-lt"/>
              </a:rPr>
              <a:t>LHC Design Luminosity:			      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1.00x10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34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 cm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-2</a:t>
            </a:r>
            <a:r>
              <a:rPr lang="en-US" sz="2000" dirty="0" smtClean="0">
                <a:solidFill>
                  <a:srgbClr val="CC0000"/>
                </a:solidFill>
                <a:latin typeface="+mn-lt"/>
              </a:rPr>
              <a:t>s</a:t>
            </a:r>
            <a:r>
              <a:rPr lang="en-US" sz="2000" baseline="30000" dirty="0" smtClean="0">
                <a:solidFill>
                  <a:srgbClr val="CC0000"/>
                </a:solidFill>
                <a:latin typeface="+mn-lt"/>
              </a:rPr>
              <a:t>-1</a:t>
            </a:r>
            <a:endParaRPr lang="en-US" sz="2000" baseline="30000" dirty="0">
              <a:solidFill>
                <a:srgbClr val="CC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1302354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2" grpId="0"/>
      <p:bldP spid="36" grpId="0"/>
      <p:bldP spid="39" grpId="0"/>
      <p:bldP spid="42" grpId="0"/>
      <p:bldP spid="48" grpId="0"/>
      <p:bldP spid="51" grpId="0"/>
      <p:bldP spid="57" grpId="0"/>
      <p:bldP spid="61" grpId="0"/>
      <p:bldP spid="28" grpId="0"/>
      <p:bldP spid="35" grpId="0"/>
      <p:bldP spid="8" grpId="0" animBg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6837637" cy="463731"/>
          </a:xfrm>
        </p:spPr>
        <p:txBody>
          <a:bodyPr/>
          <a:lstStyle/>
          <a:p>
            <a:r>
              <a:rPr lang="en-US" dirty="0" smtClean="0"/>
              <a:t>Limits to </a:t>
            </a:r>
            <a:r>
              <a:rPr lang="el-GR" dirty="0" smtClean="0">
                <a:latin typeface="Symbol" pitchFamily="18" charset="2"/>
              </a:rPr>
              <a:t>β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9C9FA3-8426-4C5C-8E62-0AF2AB6B414E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3" name="Group 34"/>
          <p:cNvGrpSpPr/>
          <p:nvPr/>
        </p:nvGrpSpPr>
        <p:grpSpPr>
          <a:xfrm>
            <a:off x="616286" y="817461"/>
            <a:ext cx="2688349" cy="4262955"/>
            <a:chOff x="1153956" y="894271"/>
            <a:chExt cx="2688349" cy="4262955"/>
          </a:xfrm>
        </p:grpSpPr>
        <p:cxnSp>
          <p:nvCxnSpPr>
            <p:cNvPr id="8" name="Straight Connector 7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5"/>
          <p:cNvGrpSpPr/>
          <p:nvPr/>
        </p:nvGrpSpPr>
        <p:grpSpPr>
          <a:xfrm flipH="1">
            <a:off x="3304635" y="817460"/>
            <a:ext cx="2688336" cy="4262955"/>
            <a:chOff x="1153956" y="894271"/>
            <a:chExt cx="2688349" cy="4262955"/>
          </a:xfrm>
        </p:grpSpPr>
        <p:cxnSp>
          <p:nvCxnSpPr>
            <p:cNvPr id="37" name="Straight Connector 36"/>
            <p:cNvCxnSpPr/>
            <p:nvPr/>
          </p:nvCxnSpPr>
          <p:spPr>
            <a:xfrm rot="5400000" flipH="1" flipV="1">
              <a:off x="1653221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1941259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 flipH="1" flipV="1">
              <a:off x="2229297" y="3928267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2517335" y="3947468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1480399" y="2296054"/>
              <a:ext cx="3418045" cy="61448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1557207" y="2872128"/>
              <a:ext cx="4224551" cy="345645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1077146" y="3928266"/>
              <a:ext cx="460860" cy="307240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1365184" y="3947467"/>
              <a:ext cx="460860" cy="268837"/>
            </a:xfrm>
            <a:prstGeom prst="line">
              <a:avLst/>
            </a:prstGeom>
            <a:ln>
              <a:solidFill>
                <a:srgbClr val="097D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231480"/>
              </p:ext>
            </p:extLst>
          </p:nvPr>
        </p:nvGraphicFramePr>
        <p:xfrm>
          <a:off x="593725" y="5426075"/>
          <a:ext cx="345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632" name="Equation" r:id="rId3" imgW="1905000" imgH="444500" progId="Equation.DSMT4">
                  <p:embed/>
                </p:oleObj>
              </mc:Choice>
              <mc:Fallback>
                <p:oleObj name="Equation" r:id="rId3" imgW="19050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5426075"/>
                        <a:ext cx="3454400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Arrow Connector 65"/>
          <p:cNvCxnSpPr/>
          <p:nvPr/>
        </p:nvCxnSpPr>
        <p:spPr>
          <a:xfrm flipV="1">
            <a:off x="2585437" y="5103100"/>
            <a:ext cx="680379" cy="45360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202285" y="5693082"/>
            <a:ext cx="334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 smtClean="0">
                <a:sym typeface="Symbol"/>
              </a:rPr>
              <a:t> small </a:t>
            </a:r>
            <a:r>
              <a:rPr lang="en-US" sz="1600" dirty="0" smtClean="0">
                <a:latin typeface="Symbol" pitchFamily="18" charset="2"/>
                <a:sym typeface="Symbol"/>
              </a:rPr>
              <a:t>β</a:t>
            </a:r>
            <a:r>
              <a:rPr lang="en-US" sz="1600" dirty="0" smtClean="0">
                <a:sym typeface="Symbol"/>
              </a:rPr>
              <a:t>* means large β</a:t>
            </a:r>
            <a:br>
              <a:rPr lang="en-US" sz="1600" dirty="0" smtClean="0">
                <a:sym typeface="Symbol"/>
              </a:rPr>
            </a:br>
            <a:r>
              <a:rPr lang="en-US" sz="1600" dirty="0" smtClean="0">
                <a:sym typeface="Symbol"/>
              </a:rPr>
              <a:t>    (aperture) at focusing triplet</a:t>
            </a:r>
            <a:endParaRPr lang="en-US" sz="1600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424260" y="5105400"/>
            <a:ext cx="5900340" cy="134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-1726420" y="3044950"/>
            <a:ext cx="44549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38800" y="5029200"/>
            <a:ext cx="64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n-lt"/>
              </a:rPr>
              <a:t>s</a:t>
            </a:r>
            <a:endParaRPr lang="en-US" sz="2400" dirty="0">
              <a:latin typeface="+mn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77880" y="817460"/>
            <a:ext cx="26883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 smtClean="0">
                <a:latin typeface="Symbol" pitchFamily="18" charset="2"/>
              </a:rPr>
              <a:t>β</a:t>
            </a:r>
            <a:endParaRPr lang="en-US" dirty="0">
              <a:latin typeface="Symbol" pitchFamily="18" charset="2"/>
            </a:endParaRPr>
          </a:p>
        </p:txBody>
      </p:sp>
      <p:sp>
        <p:nvSpPr>
          <p:cNvPr id="71" name="Freeform 70"/>
          <p:cNvSpPr/>
          <p:nvPr/>
        </p:nvSpPr>
        <p:spPr>
          <a:xfrm>
            <a:off x="3713018" y="894271"/>
            <a:ext cx="3966169" cy="4984703"/>
          </a:xfrm>
          <a:custGeom>
            <a:avLst/>
            <a:gdLst>
              <a:gd name="connsiteX0" fmla="*/ 4590473 w 5138498"/>
              <a:gd name="connsiteY0" fmla="*/ 4405746 h 4405746"/>
              <a:gd name="connsiteX1" fmla="*/ 4867564 w 5138498"/>
              <a:gd name="connsiteY1" fmla="*/ 3722255 h 4405746"/>
              <a:gd name="connsiteX2" fmla="*/ 4738255 w 5138498"/>
              <a:gd name="connsiteY2" fmla="*/ 1958109 h 4405746"/>
              <a:gd name="connsiteX3" fmla="*/ 2466109 w 5138498"/>
              <a:gd name="connsiteY3" fmla="*/ 637309 h 4405746"/>
              <a:gd name="connsiteX4" fmla="*/ 0 w 5138498"/>
              <a:gd name="connsiteY4" fmla="*/ 0 h 4405746"/>
              <a:gd name="connsiteX0" fmla="*/ 4590473 w 5092316"/>
              <a:gd name="connsiteY0" fmla="*/ 4405746 h 4405746"/>
              <a:gd name="connsiteX1" fmla="*/ 4738255 w 5092316"/>
              <a:gd name="connsiteY1" fmla="*/ 1958109 h 4405746"/>
              <a:gd name="connsiteX2" fmla="*/ 2466109 w 5092316"/>
              <a:gd name="connsiteY2" fmla="*/ 637309 h 4405746"/>
              <a:gd name="connsiteX3" fmla="*/ 0 w 5092316"/>
              <a:gd name="connsiteY3" fmla="*/ 0 h 4405746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4752808"/>
              <a:gd name="connsiteY0" fmla="*/ 4819961 h 4819961"/>
              <a:gd name="connsiteX1" fmla="*/ 4738255 w 4752808"/>
              <a:gd name="connsiteY1" fmla="*/ 1958109 h 4819961"/>
              <a:gd name="connsiteX2" fmla="*/ 2466109 w 4752808"/>
              <a:gd name="connsiteY2" fmla="*/ 637309 h 4819961"/>
              <a:gd name="connsiteX3" fmla="*/ 0 w 4752808"/>
              <a:gd name="connsiteY3" fmla="*/ 0 h 4819961"/>
              <a:gd name="connsiteX0" fmla="*/ 2553426 w 5027528"/>
              <a:gd name="connsiteY0" fmla="*/ 4819961 h 4819961"/>
              <a:gd name="connsiteX1" fmla="*/ 5012975 w 5027528"/>
              <a:gd name="connsiteY1" fmla="*/ 2598259 h 4819961"/>
              <a:gd name="connsiteX2" fmla="*/ 2466109 w 5027528"/>
              <a:gd name="connsiteY2" fmla="*/ 637309 h 4819961"/>
              <a:gd name="connsiteX3" fmla="*/ 0 w 5027528"/>
              <a:gd name="connsiteY3" fmla="*/ 0 h 4819961"/>
              <a:gd name="connsiteX0" fmla="*/ 2553426 w 5072480"/>
              <a:gd name="connsiteY0" fmla="*/ 4819961 h 4819961"/>
              <a:gd name="connsiteX1" fmla="*/ 5012975 w 5072480"/>
              <a:gd name="connsiteY1" fmla="*/ 2598259 h 4819961"/>
              <a:gd name="connsiteX2" fmla="*/ 2910457 w 5072480"/>
              <a:gd name="connsiteY2" fmla="*/ 753118 h 4819961"/>
              <a:gd name="connsiteX3" fmla="*/ 0 w 5072480"/>
              <a:gd name="connsiteY3" fmla="*/ 0 h 4819961"/>
              <a:gd name="connsiteX0" fmla="*/ 2553426 w 5151821"/>
              <a:gd name="connsiteY0" fmla="*/ 4819961 h 4819961"/>
              <a:gd name="connsiteX1" fmla="*/ 5092316 w 5151821"/>
              <a:gd name="connsiteY1" fmla="*/ 2861851 h 4819961"/>
              <a:gd name="connsiteX2" fmla="*/ 2910457 w 5151821"/>
              <a:gd name="connsiteY2" fmla="*/ 753118 h 4819961"/>
              <a:gd name="connsiteX3" fmla="*/ 0 w 5151821"/>
              <a:gd name="connsiteY3" fmla="*/ 0 h 4819961"/>
              <a:gd name="connsiteX0" fmla="*/ 3071096 w 5092758"/>
              <a:gd name="connsiteY0" fmla="*/ 4865242 h 4865242"/>
              <a:gd name="connsiteX1" fmla="*/ 5092316 w 5092758"/>
              <a:gd name="connsiteY1" fmla="*/ 2861851 h 4865242"/>
              <a:gd name="connsiteX2" fmla="*/ 2910457 w 5092758"/>
              <a:gd name="connsiteY2" fmla="*/ 753118 h 4865242"/>
              <a:gd name="connsiteX3" fmla="*/ 0 w 5092758"/>
              <a:gd name="connsiteY3" fmla="*/ 0 h 4865242"/>
              <a:gd name="connsiteX0" fmla="*/ 3071096 w 4834042"/>
              <a:gd name="connsiteY0" fmla="*/ 4865242 h 4865242"/>
              <a:gd name="connsiteX1" fmla="*/ 4833480 w 4834042"/>
              <a:gd name="connsiteY1" fmla="*/ 2869398 h 4865242"/>
              <a:gd name="connsiteX2" fmla="*/ 2910457 w 4834042"/>
              <a:gd name="connsiteY2" fmla="*/ 753118 h 4865242"/>
              <a:gd name="connsiteX3" fmla="*/ 0 w 4834042"/>
              <a:gd name="connsiteY3" fmla="*/ 0 h 4865242"/>
              <a:gd name="connsiteX0" fmla="*/ 3071096 w 4836417"/>
              <a:gd name="connsiteY0" fmla="*/ 4865242 h 4865242"/>
              <a:gd name="connsiteX1" fmla="*/ 4833480 w 4836417"/>
              <a:gd name="connsiteY1" fmla="*/ 2869398 h 4865242"/>
              <a:gd name="connsiteX2" fmla="*/ 2691441 w 4836417"/>
              <a:gd name="connsiteY2" fmla="*/ 753118 h 4865242"/>
              <a:gd name="connsiteX3" fmla="*/ 0 w 4836417"/>
              <a:gd name="connsiteY3" fmla="*/ 0 h 4865242"/>
              <a:gd name="connsiteX0" fmla="*/ 4552424 w 5129818"/>
              <a:gd name="connsiteY0" fmla="*/ 4887481 h 4887481"/>
              <a:gd name="connsiteX1" fmla="*/ 4833480 w 5129818"/>
              <a:gd name="connsiteY1" fmla="*/ 2869398 h 4887481"/>
              <a:gd name="connsiteX2" fmla="*/ 2691441 w 5129818"/>
              <a:gd name="connsiteY2" fmla="*/ 753118 h 4887481"/>
              <a:gd name="connsiteX3" fmla="*/ 0 w 5129818"/>
              <a:gd name="connsiteY3" fmla="*/ 0 h 4887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9818" h="4887481">
                <a:moveTo>
                  <a:pt x="4552424" y="4887481"/>
                </a:moveTo>
                <a:cubicBezTo>
                  <a:pt x="5407171" y="4686963"/>
                  <a:pt x="5143644" y="3558459"/>
                  <a:pt x="4833480" y="2869398"/>
                </a:cubicBezTo>
                <a:cubicBezTo>
                  <a:pt x="4523316" y="2180338"/>
                  <a:pt x="3540160" y="1230093"/>
                  <a:pt x="2691441" y="753118"/>
                </a:cubicBezTo>
                <a:cubicBezTo>
                  <a:pt x="1842722" y="276143"/>
                  <a:pt x="838200" y="155479"/>
                  <a:pt x="0" y="0"/>
                </a:cubicBezTo>
              </a:path>
            </a:pathLst>
          </a:cu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631" y="0"/>
            <a:ext cx="2612369" cy="23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1393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17" t="5292" r="19269" b="1597"/>
          <a:stretch/>
        </p:blipFill>
        <p:spPr>
          <a:xfrm>
            <a:off x="6641860" y="2812375"/>
            <a:ext cx="2502140" cy="2222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“Squeeze”?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070631"/>
          </a:xfrm>
        </p:spPr>
        <p:txBody>
          <a:bodyPr/>
          <a:lstStyle/>
          <a:p>
            <a:r>
              <a:rPr lang="en-US" sz="2000" dirty="0" smtClean="0"/>
              <a:t>In general, synchrotrons scale all magnetic fields with the momentum, so the optics remain constant – with one exception.</a:t>
            </a:r>
          </a:p>
          <a:p>
            <a:r>
              <a:rPr lang="en-US" sz="2000" dirty="0" smtClean="0"/>
              <a:t>Recall that because of adiabatic damping, beam gets smaller as it accelerates.</a:t>
            </a:r>
          </a:p>
          <a:p>
            <a:endParaRPr lang="en-US" sz="2000" dirty="0"/>
          </a:p>
          <a:p>
            <a:r>
              <a:rPr lang="en-US" sz="2000" dirty="0" smtClean="0"/>
              <a:t>This means all apertures must be large enough to accommodate the injected beam.</a:t>
            </a:r>
          </a:p>
          <a:p>
            <a:pPr lvl="1"/>
            <a:r>
              <a:rPr lang="en-US" sz="1600" dirty="0" smtClean="0"/>
              <a:t>This a problem for the large </a:t>
            </a:r>
            <a:r>
              <a:rPr lang="el-GR" sz="1600" dirty="0" smtClean="0"/>
              <a:t>β</a:t>
            </a:r>
            <a:r>
              <a:rPr lang="en-US" sz="1600" dirty="0" smtClean="0"/>
              <a:t> values in the final focus</a:t>
            </a:r>
            <a:br>
              <a:rPr lang="en-US" sz="1600" dirty="0" smtClean="0"/>
            </a:br>
            <a:r>
              <a:rPr lang="en-US" sz="1600" dirty="0" smtClean="0"/>
              <a:t>triplets</a:t>
            </a:r>
          </a:p>
          <a:p>
            <a:r>
              <a:rPr lang="en-US" sz="2000" dirty="0" smtClean="0"/>
              <a:t>For this reason, injection optics have a larger </a:t>
            </a:r>
            <a:br>
              <a:rPr lang="en-US" sz="2000" dirty="0" smtClean="0"/>
            </a:br>
            <a:r>
              <a:rPr lang="en-US" sz="2000" dirty="0" smtClean="0"/>
              <a:t>value of </a:t>
            </a:r>
            <a:r>
              <a:rPr lang="el-GR" sz="2000" dirty="0" smtClean="0"/>
              <a:t>β*</a:t>
            </a:r>
            <a:r>
              <a:rPr lang="en-US" sz="2000" dirty="0" smtClean="0"/>
              <a:t>, and therefor a smaller value of </a:t>
            </a:r>
            <a:r>
              <a:rPr lang="el-GR" sz="2000" dirty="0" smtClean="0"/>
              <a:t>β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in the focusing triplets.</a:t>
            </a:r>
          </a:p>
          <a:p>
            <a:r>
              <a:rPr lang="en-US" sz="2000" dirty="0" smtClean="0"/>
              <a:t>After acceleration, beam is “squeezed” to a </a:t>
            </a:r>
            <a:br>
              <a:rPr lang="en-US" sz="2000" dirty="0" smtClean="0"/>
            </a:br>
            <a:r>
              <a:rPr lang="en-US" sz="2000" dirty="0" smtClean="0"/>
              <a:t>smaller </a:t>
            </a:r>
            <a:r>
              <a:rPr lang="el-GR" sz="2000" dirty="0" smtClean="0"/>
              <a:t>β*</a:t>
            </a:r>
            <a:r>
              <a:rPr lang="en-US" sz="2000" dirty="0" smtClean="0"/>
              <a:t> for collision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35094"/>
              </p:ext>
            </p:extLst>
          </p:nvPr>
        </p:nvGraphicFramePr>
        <p:xfrm>
          <a:off x="3191532" y="1726161"/>
          <a:ext cx="1793315" cy="79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656" name="Equation" r:id="rId4" imgW="1092200" imgH="482600" progId="Equation.DSMT4">
                  <p:embed/>
                </p:oleObj>
              </mc:Choice>
              <mc:Fallback>
                <p:oleObj name="Equation" r:id="rId4" imgW="10922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1532" y="1726161"/>
                        <a:ext cx="1793315" cy="792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12315" y="1920934"/>
            <a:ext cx="224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factor of ~4 for LHC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68763" y="3231964"/>
            <a:ext cx="1598889" cy="18144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96" t="4299" r="19269" b="1598"/>
          <a:stretch/>
        </p:blipFill>
        <p:spPr>
          <a:xfrm>
            <a:off x="3692139" y="5012379"/>
            <a:ext cx="2015372" cy="184403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668516">
            <a:off x="5907951" y="4944337"/>
            <a:ext cx="725737" cy="396908"/>
          </a:xfrm>
          <a:prstGeom prst="rightArrow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06343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Multi-stage Acceleration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Early synchrotrons had low energy injection and provided all the acceleration in a single stage.</a:t>
            </a:r>
          </a:p>
          <a:p>
            <a:r>
              <a:rPr lang="en-US" dirty="0" smtClean="0"/>
              <a:t>The energy range of a single synchrotron is limited by</a:t>
            </a:r>
          </a:p>
          <a:p>
            <a:pPr lvl="1"/>
            <a:r>
              <a:rPr lang="en-US" dirty="0" smtClean="0"/>
              <a:t>An aperture large enough for the injected beam is unreasonably large at high field.</a:t>
            </a:r>
          </a:p>
          <a:p>
            <a:pPr lvl="1"/>
            <a:r>
              <a:rPr lang="en-US" dirty="0" smtClean="0"/>
              <a:t>Hysteresis effects result in excessive nonlinear terms at low energy (very important for colliders)</a:t>
            </a:r>
          </a:p>
          <a:p>
            <a:r>
              <a:rPr lang="en-US" dirty="0" smtClean="0"/>
              <a:t>Typical range 10-20 for colliders, larger for fixed target</a:t>
            </a:r>
          </a:p>
          <a:p>
            <a:pPr lvl="1"/>
            <a:r>
              <a:rPr lang="en-US" dirty="0" smtClean="0"/>
              <a:t>Fermilab Main Ring: 8-400 </a:t>
            </a:r>
            <a:r>
              <a:rPr lang="en-US" dirty="0" err="1" smtClean="0"/>
              <a:t>GeV</a:t>
            </a:r>
            <a:r>
              <a:rPr lang="en-US" dirty="0" smtClean="0"/>
              <a:t> (50x)</a:t>
            </a:r>
          </a:p>
          <a:p>
            <a:pPr lvl="1"/>
            <a:r>
              <a:rPr lang="en-US" dirty="0" smtClean="0"/>
              <a:t>Fermilab </a:t>
            </a:r>
            <a:r>
              <a:rPr lang="en-US" dirty="0" err="1" smtClean="0"/>
              <a:t>Tevatron</a:t>
            </a:r>
            <a:r>
              <a:rPr lang="en-US" dirty="0" smtClean="0"/>
              <a:t>: 150-980 </a:t>
            </a:r>
            <a:r>
              <a:rPr lang="en-US" dirty="0" err="1" smtClean="0"/>
              <a:t>GeV</a:t>
            </a:r>
            <a:r>
              <a:rPr lang="en-US" dirty="0" smtClean="0"/>
              <a:t> (6.5x)</a:t>
            </a:r>
          </a:p>
          <a:p>
            <a:pPr lvl="1"/>
            <a:r>
              <a:rPr lang="en-US" dirty="0" smtClean="0"/>
              <a:t>LHC: 400-7000 </a:t>
            </a:r>
            <a:r>
              <a:rPr lang="en-US" dirty="0" err="1" smtClean="0"/>
              <a:t>GeV</a:t>
            </a:r>
            <a:r>
              <a:rPr lang="en-US" dirty="0"/>
              <a:t> </a:t>
            </a:r>
            <a:r>
              <a:rPr lang="en-US" dirty="0" smtClean="0"/>
              <a:t>(17x)</a:t>
            </a:r>
          </a:p>
          <a:p>
            <a:r>
              <a:rPr lang="en-US" dirty="0" smtClean="0"/>
              <a:t>The highest energy beams require multiple stages of acceleration, with high reliability at each stage</a:t>
            </a:r>
          </a:p>
          <a:p>
            <a:r>
              <a:rPr lang="en-US" dirty="0" smtClean="0"/>
              <a:t>How is this done?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15273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9050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Orbit correction</a:t>
            </a:r>
            <a:endParaRPr lang="en-US" dirty="0">
              <a:ea typeface="+mj-ea"/>
            </a:endParaRPr>
          </a:p>
        </p:txBody>
      </p:sp>
      <p:sp>
        <p:nvSpPr>
          <p:cNvPr id="9221" name="Content Placeholder 4"/>
          <p:cNvSpPr>
            <a:spLocks noGrp="1"/>
          </p:cNvSpPr>
          <p:nvPr>
            <p:ph idx="1"/>
          </p:nvPr>
        </p:nvSpPr>
        <p:spPr>
          <a:xfrm>
            <a:off x="663575" y="723900"/>
            <a:ext cx="8251825" cy="811213"/>
          </a:xfrm>
        </p:spPr>
        <p:txBody>
          <a:bodyPr/>
          <a:lstStyle/>
          <a:p>
            <a:r>
              <a:rPr lang="en-US" sz="2000">
                <a:latin typeface="Trebuchet MS" charset="0"/>
              </a:rPr>
              <a:t>Generally, beam lines or synchrotrons will have beam position monitors (BPM</a:t>
            </a:r>
            <a:r>
              <a:rPr lang="ja-JP" altLang="en-US" sz="2000">
                <a:latin typeface="Trebuchet MS" charset="0"/>
              </a:rPr>
              <a:t>’</a:t>
            </a:r>
            <a:r>
              <a:rPr lang="en-US" sz="2000">
                <a:latin typeface="Trebuchet MS" charset="0"/>
              </a:rPr>
              <a:t>s) and correction dipoles (trims)</a:t>
            </a:r>
          </a:p>
          <a:p>
            <a:endParaRPr lang="en-US" sz="2000">
              <a:latin typeface="Trebuchet MS" charset="0"/>
            </a:endParaRPr>
          </a:p>
          <a:p>
            <a:endParaRPr lang="en-US" sz="1600">
              <a:latin typeface="Trebuchet MS" charset="0"/>
            </a:endParaRPr>
          </a:p>
          <a:p>
            <a:endParaRPr lang="en-US" sz="1600">
              <a:latin typeface="Trebuchet MS" charset="0"/>
            </a:endParaRPr>
          </a:p>
          <a:p>
            <a:r>
              <a:rPr lang="en-US" sz="2000">
                <a:latin typeface="Trebuchet MS" charset="0"/>
              </a:rPr>
              <a:t>We would like to use the trims to cancel out the effect of beamline imperfectins, ie</a:t>
            </a: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r>
              <a:rPr lang="en-US" sz="2000">
                <a:latin typeface="Trebuchet MS" charset="0"/>
              </a:rPr>
              <a:t>Can express this as a matrix and </a:t>
            </a:r>
            <a:br>
              <a:rPr lang="en-US" sz="2000">
                <a:latin typeface="Trebuchet MS" charset="0"/>
              </a:rPr>
            </a:br>
            <a:r>
              <a:rPr lang="en-US" sz="2000">
                <a:latin typeface="Trebuchet MS" charset="0"/>
              </a:rPr>
              <a:t>invert to solve with standard </a:t>
            </a:r>
            <a:br>
              <a:rPr lang="en-US" sz="2000">
                <a:latin typeface="Trebuchet MS" charset="0"/>
              </a:rPr>
            </a:br>
            <a:r>
              <a:rPr lang="en-US" sz="2000">
                <a:latin typeface="Trebuchet MS" charset="0"/>
              </a:rPr>
              <a:t>techniques</a:t>
            </a:r>
          </a:p>
          <a:p>
            <a:pPr lvl="1"/>
            <a:r>
              <a:rPr lang="en-US" sz="1800">
                <a:latin typeface="Trebuchet MS" charset="0"/>
              </a:rPr>
              <a:t>If n=m, can just invert</a:t>
            </a:r>
          </a:p>
          <a:p>
            <a:pPr lvl="1"/>
            <a:r>
              <a:rPr lang="en-US" sz="1800">
                <a:latin typeface="Trebuchet MS" charset="0"/>
              </a:rPr>
              <a:t>If n&gt;m, can minimize RMS</a:t>
            </a: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  <a:p>
            <a:endParaRPr lang="en-US" sz="2000">
              <a:latin typeface="Trebuchet MS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987425" y="1649413"/>
            <a:ext cx="7169150" cy="609600"/>
          </a:xfrm>
          <a:custGeom>
            <a:avLst/>
            <a:gdLst>
              <a:gd name="connsiteX0" fmla="*/ 0 w 7167716"/>
              <a:gd name="connsiteY0" fmla="*/ 580103 h 609600"/>
              <a:gd name="connsiteX1" fmla="*/ 3775587 w 7167716"/>
              <a:gd name="connsiteY1" fmla="*/ 4916 h 609600"/>
              <a:gd name="connsiteX2" fmla="*/ 7167716 w 7167716"/>
              <a:gd name="connsiteY2" fmla="*/ 60960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67716" h="609600">
                <a:moveTo>
                  <a:pt x="0" y="580103"/>
                </a:moveTo>
                <a:cubicBezTo>
                  <a:pt x="1290484" y="290051"/>
                  <a:pt x="2580968" y="0"/>
                  <a:pt x="3775587" y="4916"/>
                </a:cubicBezTo>
                <a:cubicBezTo>
                  <a:pt x="4970206" y="9832"/>
                  <a:pt x="6068961" y="309716"/>
                  <a:pt x="7167716" y="6096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128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60688" y="16875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84888" y="17256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41838" y="15732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80288" y="1992313"/>
            <a:ext cx="2667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43100" y="18780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2400" y="21066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3200" y="18018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91100" y="16113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90900" y="1649413"/>
            <a:ext cx="304800" cy="19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1752600" y="1382713"/>
            <a:ext cx="6477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2819400" y="1420813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0800000" flipV="1">
            <a:off x="5410200" y="1382713"/>
            <a:ext cx="3429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6172200" y="1344613"/>
            <a:ext cx="3810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3619500" y="3009900"/>
          <a:ext cx="29718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3" name="Equation" r:id="rId3" imgW="990360" imgH="253800" progId="Equation.3">
                  <p:embed/>
                </p:oleObj>
              </mc:Choice>
              <mc:Fallback>
                <p:oleObj name="Equation" r:id="rId3" imgW="9903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3009900"/>
                        <a:ext cx="29718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71500" y="3543300"/>
            <a:ext cx="30480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Cancel displacement at BPM </a:t>
            </a:r>
            <a:r>
              <a:rPr lang="en-US" sz="1800" i="1" dirty="0" err="1">
                <a:solidFill>
                  <a:schemeClr val="accent3"/>
                </a:solidFill>
                <a:latin typeface="Arial" pitchFamily="34" charset="0"/>
                <a:ea typeface="+mn-ea"/>
              </a:rPr>
              <a:t>i</a:t>
            </a:r>
            <a:r>
              <a:rPr lang="en-US" sz="18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 due to imperfections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619500" y="3467100"/>
            <a:ext cx="2667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05600" y="3695700"/>
            <a:ext cx="243840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chemeClr val="accent3"/>
                </a:solidFill>
                <a:latin typeface="Arial" pitchFamily="34" charset="0"/>
                <a:ea typeface="+mn-ea"/>
              </a:rPr>
              <a:t>Setting of trim </a:t>
            </a:r>
            <a:r>
              <a:rPr lang="en-US" sz="2000" i="1" dirty="0">
                <a:solidFill>
                  <a:schemeClr val="accent3"/>
                </a:solidFill>
                <a:latin typeface="Arial" pitchFamily="34" charset="0"/>
                <a:ea typeface="+mn-ea"/>
              </a:rPr>
              <a:t>j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6515100" y="3543300"/>
            <a:ext cx="228600" cy="190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4833938" y="4343400"/>
          <a:ext cx="4310062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4" name="Equation" r:id="rId5" imgW="2311200" imgH="939600" progId="Equation.DSMT4">
                  <p:embed/>
                </p:oleObj>
              </mc:Choice>
              <mc:Fallback>
                <p:oleObj name="Equation" r:id="rId5" imgW="231120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3938" y="4343400"/>
                        <a:ext cx="4310062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41" name="Date Placeholder 25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Ft. Collins, CO June 13-24, 2016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242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20FA8AD-8938-C84F-9B63-11184C754E88}" type="slidenum">
              <a:rPr lang="en-US">
                <a:solidFill>
                  <a:schemeClr val="tx2"/>
                </a:solidFill>
              </a:rPr>
              <a:pPr eaLnBrk="1" hangingPunct="1"/>
              <a:t>20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9243" name="Footer Placeholder 28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E. Prebys - Accelerator Fundamentals, Tricks of the Trade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272872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7"/>
          <a:stretch/>
        </p:blipFill>
        <p:spPr bwMode="auto">
          <a:xfrm>
            <a:off x="806840" y="4593787"/>
            <a:ext cx="7758113" cy="12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18"/>
          <a:stretch/>
        </p:blipFill>
        <p:spPr bwMode="auto">
          <a:xfrm>
            <a:off x="803845" y="2301044"/>
            <a:ext cx="7758113" cy="126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0" y="152400"/>
            <a:ext cx="8703469" cy="44516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Example: First Beam through LHC (Sept. 10, 2008)</a:t>
            </a:r>
            <a:endParaRPr lang="en-US" dirty="0">
              <a:ea typeface="+mj-ea"/>
            </a:endParaRP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>
          <a:xfrm>
            <a:off x="571500" y="800100"/>
            <a:ext cx="8251825" cy="1638300"/>
          </a:xfrm>
        </p:spPr>
        <p:txBody>
          <a:bodyPr/>
          <a:lstStyle/>
          <a:p>
            <a:r>
              <a:rPr lang="en-US" dirty="0">
                <a:latin typeface="Trebuchet MS" charset="0"/>
              </a:rPr>
              <a:t>General procedure</a:t>
            </a:r>
          </a:p>
          <a:p>
            <a:pPr lvl="1"/>
            <a:r>
              <a:rPr lang="en-US" sz="2400" dirty="0">
                <a:latin typeface="Trebuchet MS" charset="0"/>
              </a:rPr>
              <a:t>Proceed one octant at a time, closing collimators at the next point</a:t>
            </a:r>
            <a:r>
              <a:rPr lang="en-US" sz="2400" dirty="0" smtClean="0">
                <a:latin typeface="Trebuchet MS" charset="0"/>
              </a:rPr>
              <a:t>.</a:t>
            </a:r>
          </a:p>
          <a:p>
            <a:pPr lvl="1"/>
            <a:endParaRPr lang="en-US" sz="2400" dirty="0">
              <a:latin typeface="Trebuchet MS" charset="0"/>
            </a:endParaRPr>
          </a:p>
          <a:p>
            <a:pPr lvl="1"/>
            <a:endParaRPr lang="en-US" sz="2400" dirty="0" smtClean="0">
              <a:latin typeface="Trebuchet MS" charset="0"/>
            </a:endParaRPr>
          </a:p>
          <a:p>
            <a:pPr lvl="1"/>
            <a:endParaRPr lang="en-US" sz="2400" dirty="0">
              <a:latin typeface="Trebuchet MS" charset="0"/>
            </a:endParaRPr>
          </a:p>
          <a:p>
            <a:pPr lvl="1"/>
            <a:endParaRPr lang="en-US" dirty="0" smtClean="0">
              <a:latin typeface="Trebuchet MS" charset="0"/>
            </a:endParaRPr>
          </a:p>
          <a:p>
            <a:pPr lvl="1"/>
            <a:r>
              <a:rPr lang="en-US" sz="2400" dirty="0" smtClean="0">
                <a:latin typeface="Trebuchet MS" charset="0"/>
              </a:rPr>
              <a:t>Measure the deviations from an ideal orbit, and calculate corrections</a:t>
            </a:r>
          </a:p>
          <a:p>
            <a:pPr lvl="1"/>
            <a:endParaRPr lang="en-US" sz="3200" dirty="0">
              <a:latin typeface="Trebuchet MS" charset="0"/>
            </a:endParaRPr>
          </a:p>
          <a:p>
            <a:pPr lvl="1"/>
            <a:endParaRPr lang="en-US" sz="2400" dirty="0" smtClean="0">
              <a:latin typeface="Trebuchet MS" charset="0"/>
            </a:endParaRPr>
          </a:p>
          <a:p>
            <a:pPr lvl="1"/>
            <a:endParaRPr lang="en-US" sz="2400" dirty="0">
              <a:latin typeface="Trebuchet MS" charset="0"/>
            </a:endParaRPr>
          </a:p>
          <a:p>
            <a:pPr lvl="1"/>
            <a:r>
              <a:rPr lang="en-US" sz="2400" dirty="0" smtClean="0">
                <a:latin typeface="Trebuchet MS" charset="0"/>
              </a:rPr>
              <a:t>Might need to iterate a few times</a:t>
            </a:r>
            <a:endParaRPr lang="en-US" sz="2400" dirty="0">
              <a:latin typeface="Trebuchet M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005119" y="2186743"/>
            <a:ext cx="65151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14519" y="2186743"/>
            <a:ext cx="914400" cy="1588"/>
          </a:xfrm>
          <a:prstGeom prst="straightConnector1">
            <a:avLst/>
          </a:prstGeom>
          <a:ln w="38100">
            <a:solidFill>
              <a:srgbClr val="FF1F1F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7" name="TextBox 23"/>
          <p:cNvSpPr txBox="1">
            <a:spLocks noChangeArrowheads="1"/>
          </p:cNvSpPr>
          <p:nvPr/>
        </p:nvSpPr>
        <p:spPr bwMode="auto">
          <a:xfrm>
            <a:off x="4520418" y="1748969"/>
            <a:ext cx="42010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>
                <a:solidFill>
                  <a:srgbClr val="FF0000"/>
                </a:solidFill>
              </a:rPr>
              <a:t>Beam 1 direction</a:t>
            </a:r>
          </a:p>
        </p:txBody>
      </p:sp>
      <p:sp>
        <p:nvSpPr>
          <p:cNvPr id="43019" name="TextBox 25"/>
          <p:cNvSpPr txBox="1">
            <a:spLocks noChangeArrowheads="1"/>
          </p:cNvSpPr>
          <p:nvPr/>
        </p:nvSpPr>
        <p:spPr bwMode="auto">
          <a:xfrm>
            <a:off x="5845438" y="2377994"/>
            <a:ext cx="28386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0070C0"/>
                </a:solidFill>
              </a:rPr>
              <a:t>New sector before correction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48319" y="2377243"/>
            <a:ext cx="990600" cy="876300"/>
          </a:xfrm>
          <a:prstGeom prst="rect">
            <a:avLst/>
          </a:prstGeom>
          <a:noFill/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3021" name="AutoShape 4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AutoShape 6" descr="http://elogbook.cern.ch/eLogbook/attach_reader?attach_id=1025486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3" name="Date Placeholder 14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USPAS, Ft. Collins, CO June 13-24, 2016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43024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099A204-8465-6449-AFD0-D01EC67026BE}" type="slidenum">
              <a:rPr lang="en-US">
                <a:solidFill>
                  <a:schemeClr val="tx2"/>
                </a:solidFill>
              </a:rPr>
              <a:pPr eaLnBrk="1" hangingPunct="1"/>
              <a:t>21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43025" name="Footer Placeholder 16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mtClean="0">
                <a:solidFill>
                  <a:schemeClr val="tx2"/>
                </a:solidFill>
              </a:rPr>
              <a:t>E. Prebys - Accelerator Fundamentals, Tricks of the Trade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TextBox 25"/>
          <p:cNvSpPr txBox="1">
            <a:spLocks noChangeArrowheads="1"/>
          </p:cNvSpPr>
          <p:nvPr/>
        </p:nvSpPr>
        <p:spPr bwMode="auto">
          <a:xfrm>
            <a:off x="5923135" y="4939331"/>
            <a:ext cx="28386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0070C0"/>
                </a:solidFill>
              </a:rPr>
              <a:t>After correction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1940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Beam Collimation and Machine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As beams get more intense, machine protection becomes very important</a:t>
            </a:r>
          </a:p>
          <a:p>
            <a:pPr lvl="1"/>
            <a:r>
              <a:rPr lang="en-US" sz="1800" dirty="0" smtClean="0"/>
              <a:t>Full LHC energy ~ 150 sticks of dynamite!</a:t>
            </a:r>
          </a:p>
          <a:p>
            <a:r>
              <a:rPr lang="en-US" sz="2000" dirty="0" smtClean="0"/>
              <a:t>Beam halo is generally cleaned up through multi-stage collimation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6" y="2228211"/>
            <a:ext cx="6907753" cy="42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0537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proton beam strikes a target, the energy of the beam goes into particle production. Charged particles include (in ~descending order of population)</a:t>
            </a:r>
          </a:p>
          <a:p>
            <a:pPr lvl="1"/>
            <a:r>
              <a:rPr lang="en-US" dirty="0" smtClean="0">
                <a:latin typeface="Symbol" charset="2"/>
                <a:cs typeface="Symbol" charset="2"/>
              </a:rPr>
              <a:t>p</a:t>
            </a:r>
            <a:r>
              <a:rPr lang="en-US" baseline="30000" dirty="0" smtClean="0">
                <a:latin typeface="Symbol" charset="2"/>
                <a:cs typeface="Symbol" charset="2"/>
              </a:rPr>
              <a:t>±</a:t>
            </a:r>
            <a:r>
              <a:rPr lang="en-US" dirty="0" smtClean="0">
                <a:latin typeface="Symbol" charset="2"/>
                <a:cs typeface="Symbol" charset="2"/>
              </a:rPr>
              <a:t>:</a:t>
            </a:r>
            <a:r>
              <a:rPr lang="en-US" dirty="0" smtClean="0">
                <a:cs typeface="Symbol" charset="2"/>
              </a:rPr>
              <a:t> Most of the energy</a:t>
            </a:r>
          </a:p>
          <a:p>
            <a:pPr lvl="1"/>
            <a:r>
              <a:rPr lang="en-US" dirty="0" smtClean="0">
                <a:cs typeface="Symbol" charset="2"/>
              </a:rPr>
              <a:t>K</a:t>
            </a:r>
            <a:r>
              <a:rPr lang="en-US" baseline="30000" dirty="0" smtClean="0">
                <a:latin typeface="Symbol" charset="2"/>
                <a:cs typeface="Symbol" charset="2"/>
              </a:rPr>
              <a:t>±</a:t>
            </a:r>
            <a:r>
              <a:rPr lang="en-US" dirty="0" smtClean="0">
                <a:cs typeface="Symbol" charset="2"/>
              </a:rPr>
              <a:t>: Charged particles containing a Strange quark</a:t>
            </a:r>
          </a:p>
          <a:p>
            <a:pPr lvl="1"/>
            <a:r>
              <a:rPr lang="en-US" dirty="0" smtClean="0">
                <a:cs typeface="Symbol" charset="2"/>
              </a:rPr>
              <a:t>p: ordinary protons</a:t>
            </a:r>
          </a:p>
          <a:p>
            <a:pPr lvl="1"/>
            <a:r>
              <a:rPr lang="en-US" dirty="0">
                <a:cs typeface="Symbol" charset="2"/>
              </a:rPr>
              <a:t>e</a:t>
            </a:r>
            <a:r>
              <a:rPr lang="en-US" baseline="30000" dirty="0" smtClean="0">
                <a:latin typeface="Symbol" charset="2"/>
                <a:cs typeface="Symbol" charset="2"/>
              </a:rPr>
              <a:t>±</a:t>
            </a:r>
            <a:r>
              <a:rPr lang="en-US" dirty="0" smtClean="0">
                <a:latin typeface="Symbol" charset="2"/>
                <a:cs typeface="Symbol" charset="2"/>
              </a:rPr>
              <a:t>: </a:t>
            </a:r>
            <a:r>
              <a:rPr lang="en-US" dirty="0" smtClean="0">
                <a:cs typeface="Symbol" charset="2"/>
              </a:rPr>
              <a:t>These mostly come from neutral </a:t>
            </a:r>
            <a:r>
              <a:rPr lang="en-US" dirty="0" err="1" smtClean="0">
                <a:cs typeface="Symbol" charset="2"/>
              </a:rPr>
              <a:t>pions</a:t>
            </a:r>
            <a:r>
              <a:rPr lang="en-US" dirty="0">
                <a:cs typeface="Symbol" charset="2"/>
              </a:rPr>
              <a:t> </a:t>
            </a:r>
            <a:r>
              <a:rPr lang="en-US" dirty="0" smtClean="0">
                <a:cs typeface="Symbol" charset="2"/>
              </a:rPr>
              <a:t>that immediately decay to two photons.</a:t>
            </a:r>
          </a:p>
          <a:p>
            <a:pPr lvl="1"/>
            <a:r>
              <a:rPr lang="en-US" dirty="0" smtClean="0">
                <a:cs typeface="Symbol" charset="2"/>
              </a:rPr>
              <a:t>Antiprotons:</a:t>
            </a:r>
          </a:p>
          <a:p>
            <a:pPr lvl="1"/>
            <a:r>
              <a:rPr lang="en-US" dirty="0" smtClean="0">
                <a:cs typeface="Symbol" charset="2"/>
              </a:rPr>
              <a:t>Other strange “hyperons”</a:t>
            </a:r>
          </a:p>
          <a:p>
            <a:r>
              <a:rPr lang="en-US" dirty="0" smtClean="0">
                <a:cs typeface="Symbol" charset="2"/>
              </a:rPr>
              <a:t>When and electron beam strikes a target, it makes mostly photons and </a:t>
            </a:r>
            <a:r>
              <a:rPr lang="en-US" dirty="0">
                <a:cs typeface="Symbol" charset="2"/>
              </a:rPr>
              <a:t>e</a:t>
            </a:r>
            <a:r>
              <a:rPr lang="en-US" baseline="30000" dirty="0" smtClean="0">
                <a:latin typeface="Symbol" charset="2"/>
                <a:cs typeface="Symbol" charset="2"/>
              </a:rPr>
              <a:t>±</a:t>
            </a:r>
            <a:endParaRPr lang="en-US" dirty="0" smtClean="0">
              <a:latin typeface="Symbol" charset="2"/>
              <a:cs typeface="Symbol" charset="2"/>
            </a:endParaRPr>
          </a:p>
          <a:p>
            <a:pPr lvl="1"/>
            <a:r>
              <a:rPr lang="en-US" dirty="0" smtClean="0">
                <a:cs typeface="Symbol" charset="2"/>
              </a:rPr>
              <a:t>Positron production targets can be very efficient.</a:t>
            </a:r>
          </a:p>
          <a:p>
            <a:r>
              <a:rPr lang="en-US" dirty="0" smtClean="0">
                <a:cs typeface="Symbol" charset="2"/>
              </a:rPr>
              <a:t>Generally, we design secondary beam lines to maximize acceptance of the species of beam we’re looking for.</a:t>
            </a:r>
          </a:p>
          <a:p>
            <a:pPr lvl="1"/>
            <a:endParaRPr lang="en-US" dirty="0">
              <a:cs typeface="Symbol" charset="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33711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Case: Neutrino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1192954"/>
          </a:xfrm>
        </p:spPr>
        <p:txBody>
          <a:bodyPr/>
          <a:lstStyle/>
          <a:p>
            <a:r>
              <a:rPr lang="en-US" dirty="0" smtClean="0"/>
              <a:t>Electron neutrinos are generally produces in nuclear reactors.  High energy particle beams are used to produce primarily </a:t>
            </a:r>
            <a:r>
              <a:rPr lang="en-US" dirty="0" err="1" smtClean="0"/>
              <a:t>muon</a:t>
            </a:r>
            <a:r>
              <a:rPr lang="en-US" dirty="0" smtClean="0"/>
              <a:t> neutrinos in the reactions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Select correct neutrino species by focusing correct pion species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836506"/>
              </p:ext>
            </p:extLst>
          </p:nvPr>
        </p:nvGraphicFramePr>
        <p:xfrm>
          <a:off x="2052551" y="2127308"/>
          <a:ext cx="4868847" cy="1622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562100" imgH="520700" progId="Equation.DSMT4">
                  <p:embed/>
                </p:oleObj>
              </mc:Choice>
              <mc:Fallback>
                <p:oleObj name="Equation" r:id="rId3" imgW="15621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2551" y="2127308"/>
                        <a:ext cx="4868847" cy="1622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289682" y="2072826"/>
            <a:ext cx="694860" cy="177328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40778" y="3690350"/>
            <a:ext cx="208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Leading particles</a:t>
            </a:r>
          </a:p>
        </p:txBody>
      </p:sp>
    </p:spTree>
    <p:extLst>
      <p:ext uri="{BB962C8B-B14F-4D97-AF65-F5344CB8AC3E}">
        <p14:creationId xmlns:p14="http://schemas.microsoft.com/office/powerpoint/2010/main" val="105321951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Neutrino Horns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6"/>
            <a:ext cx="8251825" cy="879372"/>
          </a:xfrm>
        </p:spPr>
        <p:txBody>
          <a:bodyPr/>
          <a:lstStyle/>
          <a:p>
            <a:r>
              <a:rPr lang="en-US" dirty="0" smtClean="0"/>
              <a:t>Neutrino horns work by producing an coaxial current so the correct sign </a:t>
            </a:r>
            <a:r>
              <a:rPr lang="en-US" dirty="0" err="1" smtClean="0"/>
              <a:t>pions</a:t>
            </a:r>
            <a:r>
              <a:rPr lang="en-US" dirty="0" smtClean="0"/>
              <a:t> are focused in </a:t>
            </a:r>
            <a:r>
              <a:rPr lang="en-US" i="1" dirty="0" smtClean="0"/>
              <a:t>both</a:t>
            </a:r>
            <a:r>
              <a:rPr lang="en-US" dirty="0" smtClean="0"/>
              <a:t> planes.</a:t>
            </a:r>
          </a:p>
          <a:p>
            <a:endParaRPr lang="en-US" dirty="0"/>
          </a:p>
          <a:p>
            <a:endParaRPr lang="en-US" sz="1400" dirty="0" smtClean="0"/>
          </a:p>
          <a:p>
            <a:endParaRPr lang="en-US" dirty="0"/>
          </a:p>
          <a:p>
            <a:endParaRPr lang="en-US" sz="900" dirty="0" smtClean="0"/>
          </a:p>
          <a:p>
            <a:endParaRPr lang="en-US" dirty="0"/>
          </a:p>
          <a:p>
            <a:endParaRPr lang="en-US" sz="1000" dirty="0" smtClean="0"/>
          </a:p>
          <a:p>
            <a:endParaRPr lang="en-US" dirty="0"/>
          </a:p>
          <a:p>
            <a:r>
              <a:rPr lang="en-US" dirty="0" smtClean="0"/>
              <a:t>This is then followed by a decay region to allow the </a:t>
            </a:r>
            <a:r>
              <a:rPr lang="en-US" dirty="0" err="1" smtClean="0"/>
              <a:t>pions</a:t>
            </a:r>
            <a:r>
              <a:rPr lang="en-US" dirty="0" smtClean="0"/>
              <a:t> to decay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77" y="1552963"/>
            <a:ext cx="3886250" cy="241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393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MiniBooNE</a:t>
            </a:r>
            <a:r>
              <a:rPr lang="en-US" dirty="0" smtClean="0"/>
              <a:t> Neutrino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4240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(not to scale!)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01" y="1663907"/>
            <a:ext cx="7922974" cy="31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970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1202877"/>
          </a:xfrm>
        </p:spPr>
        <p:txBody>
          <a:bodyPr/>
          <a:lstStyle/>
          <a:p>
            <a:r>
              <a:rPr lang="en-US" dirty="0" smtClean="0"/>
              <a:t>Neutrino horns operate in fierce radiation environments, and are pulsed with currents of several hundred kA.</a:t>
            </a:r>
          </a:p>
          <a:p>
            <a:r>
              <a:rPr lang="en-US" dirty="0" smtClean="0"/>
              <a:t>They require water cooling and sophisticated mechanical analyses.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91" y="2342803"/>
            <a:ext cx="5084538" cy="33795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0128" y="5799121"/>
            <a:ext cx="4648375" cy="38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Neutrino Horn Assembly at J-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Parc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024932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Antiproton Beams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Antiprotons are produced in very small numbers in proton collisions.</a:t>
            </a:r>
          </a:p>
          <a:p>
            <a:r>
              <a:rPr lang="en-US" dirty="0" smtClean="0"/>
              <a:t>In order to be useful, these must be captured and “cooled” (i.e. have their area in phase space reduced).</a:t>
            </a:r>
          </a:p>
          <a:p>
            <a:r>
              <a:rPr lang="en-US" dirty="0" smtClean="0"/>
              <a:t>Although high energy proton-antiproton colliders are a thing of the past (homework problem), anti-protons are still of great interest at low energy:</a:t>
            </a:r>
          </a:p>
          <a:p>
            <a:pPr lvl="1"/>
            <a:r>
              <a:rPr lang="en-US" dirty="0" smtClean="0"/>
              <a:t>CERN LEAR facility</a:t>
            </a:r>
          </a:p>
          <a:p>
            <a:pPr lvl="1"/>
            <a:r>
              <a:rPr lang="en-US" dirty="0" smtClean="0"/>
              <a:t>FAIR Facility in Germany.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5176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656550" y="671786"/>
            <a:ext cx="5071007" cy="463731"/>
          </a:xfrm>
        </p:spPr>
        <p:txBody>
          <a:bodyPr/>
          <a:lstStyle/>
          <a:p>
            <a:r>
              <a:rPr lang="en-US" dirty="0" smtClean="0"/>
              <a:t>Highest Intensity Antiproton Source: Fermilab</a:t>
            </a:r>
            <a:endParaRPr lang="en-US" dirty="0"/>
          </a:p>
        </p:txBody>
      </p:sp>
      <p:pic>
        <p:nvPicPr>
          <p:cNvPr id="61443" name="Picture 3" descr="D:\My Documents\pba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7300" y="1865313"/>
            <a:ext cx="3886200" cy="3132137"/>
          </a:xfrm>
          <a:prstGeom prst="rect">
            <a:avLst/>
          </a:prstGeom>
          <a:noFill/>
        </p:spPr>
      </p:pic>
      <p:pic>
        <p:nvPicPr>
          <p:cNvPr id="61444" name="Picture 4" descr="D:\My Documents\targ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880" y="1969610"/>
            <a:ext cx="3857625" cy="2182812"/>
          </a:xfrm>
          <a:prstGeom prst="rect">
            <a:avLst/>
          </a:prstGeom>
          <a:noFill/>
        </p:spPr>
      </p:pic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476280" y="4611210"/>
            <a:ext cx="440296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120 </a:t>
            </a:r>
            <a:r>
              <a:rPr lang="en-US" sz="1600" dirty="0" err="1"/>
              <a:t>GeV</a:t>
            </a:r>
            <a:r>
              <a:rPr lang="en-US" sz="1600" dirty="0"/>
              <a:t> protons strike a target, producing many things, including antiprotons.</a:t>
            </a:r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Lithium lens focuses these </a:t>
            </a:r>
            <a:r>
              <a:rPr lang="en-US" sz="1600" dirty="0" smtClean="0"/>
              <a:t>particles (a bit)</a:t>
            </a:r>
            <a:endParaRPr lang="en-US" sz="1600" dirty="0"/>
          </a:p>
          <a:p>
            <a:pPr marL="166688" indent="-166688">
              <a:spcBef>
                <a:spcPct val="50000"/>
              </a:spcBef>
              <a:buFontTx/>
              <a:buChar char="•"/>
            </a:pPr>
            <a:r>
              <a:rPr lang="en-US" sz="1600" dirty="0"/>
              <a:t> a bend magnet selects the negative particles around 8 </a:t>
            </a:r>
            <a:r>
              <a:rPr lang="en-US" sz="1600" dirty="0" err="1"/>
              <a:t>GeV</a:t>
            </a:r>
            <a:r>
              <a:rPr lang="en-US" sz="1600" dirty="0"/>
              <a:t>.  Everything but antiprotons decays away.</a:t>
            </a:r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760688" y="4681702"/>
            <a:ext cx="598393" cy="220686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Freeform 7"/>
          <p:cNvSpPr>
            <a:spLocks/>
          </p:cNvSpPr>
          <p:nvPr/>
        </p:nvSpPr>
        <p:spPr bwMode="auto">
          <a:xfrm>
            <a:off x="1163668" y="3291997"/>
            <a:ext cx="2235200" cy="1374775"/>
          </a:xfrm>
          <a:custGeom>
            <a:avLst/>
            <a:gdLst/>
            <a:ahLst/>
            <a:cxnLst>
              <a:cxn ang="0">
                <a:pos x="1259" y="866"/>
              </a:cxn>
              <a:cxn ang="0">
                <a:pos x="1299" y="749"/>
              </a:cxn>
              <a:cxn ang="0">
                <a:pos x="606" y="637"/>
              </a:cxn>
              <a:cxn ang="0">
                <a:pos x="0" y="0"/>
              </a:cxn>
            </a:cxnLst>
            <a:rect l="0" t="0" r="r" b="b"/>
            <a:pathLst>
              <a:path w="1408" h="866">
                <a:moveTo>
                  <a:pt x="1259" y="866"/>
                </a:moveTo>
                <a:cubicBezTo>
                  <a:pt x="1333" y="826"/>
                  <a:pt x="1408" y="787"/>
                  <a:pt x="1299" y="749"/>
                </a:cubicBezTo>
                <a:cubicBezTo>
                  <a:pt x="1190" y="711"/>
                  <a:pt x="822" y="762"/>
                  <a:pt x="606" y="637"/>
                </a:cubicBezTo>
                <a:cubicBezTo>
                  <a:pt x="390" y="512"/>
                  <a:pt x="195" y="256"/>
                  <a:pt x="0" y="0"/>
                </a:cubicBezTo>
              </a:path>
            </a:pathLst>
          </a:custGeom>
          <a:noFill/>
          <a:ln w="25400" cap="flat" cmpd="sng">
            <a:solidFill>
              <a:srgbClr val="FFFF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48" name="Rectangle 8"/>
          <p:cNvSpPr>
            <a:spLocks noChangeArrowheads="1"/>
          </p:cNvSpPr>
          <p:nvPr/>
        </p:nvSpPr>
        <p:spPr bwMode="auto">
          <a:xfrm>
            <a:off x="890216" y="5290660"/>
            <a:ext cx="1080128" cy="228977"/>
          </a:xfrm>
          <a:prstGeom prst="rect">
            <a:avLst/>
          </a:prstGeom>
          <a:noFill/>
          <a:ln w="38100">
            <a:solidFill>
              <a:srgbClr val="FF99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Freeform 9"/>
          <p:cNvSpPr>
            <a:spLocks/>
          </p:cNvSpPr>
          <p:nvPr/>
        </p:nvSpPr>
        <p:spPr bwMode="auto">
          <a:xfrm>
            <a:off x="401668" y="2104547"/>
            <a:ext cx="1157287" cy="3194050"/>
          </a:xfrm>
          <a:custGeom>
            <a:avLst/>
            <a:gdLst/>
            <a:ahLst/>
            <a:cxnLst>
              <a:cxn ang="0">
                <a:pos x="260" y="2012"/>
              </a:cxn>
              <a:cxn ang="0">
                <a:pos x="82" y="1869"/>
              </a:cxn>
              <a:cxn ang="0">
                <a:pos x="6" y="1395"/>
              </a:cxn>
              <a:cxn ang="0">
                <a:pos x="46" y="268"/>
              </a:cxn>
              <a:cxn ang="0">
                <a:pos x="245" y="8"/>
              </a:cxn>
              <a:cxn ang="0">
                <a:pos x="729" y="319"/>
              </a:cxn>
            </a:cxnLst>
            <a:rect l="0" t="0" r="r" b="b"/>
            <a:pathLst>
              <a:path w="729" h="2012">
                <a:moveTo>
                  <a:pt x="260" y="2012"/>
                </a:moveTo>
                <a:cubicBezTo>
                  <a:pt x="192" y="1992"/>
                  <a:pt x="124" y="1972"/>
                  <a:pt x="82" y="1869"/>
                </a:cubicBezTo>
                <a:cubicBezTo>
                  <a:pt x="40" y="1766"/>
                  <a:pt x="12" y="1662"/>
                  <a:pt x="6" y="1395"/>
                </a:cubicBezTo>
                <a:cubicBezTo>
                  <a:pt x="0" y="1128"/>
                  <a:pt x="6" y="499"/>
                  <a:pt x="46" y="268"/>
                </a:cubicBezTo>
                <a:cubicBezTo>
                  <a:pt x="86" y="37"/>
                  <a:pt x="131" y="0"/>
                  <a:pt x="245" y="8"/>
                </a:cubicBezTo>
                <a:cubicBezTo>
                  <a:pt x="359" y="16"/>
                  <a:pt x="628" y="254"/>
                  <a:pt x="729" y="319"/>
                </a:cubicBezTo>
              </a:path>
            </a:pathLst>
          </a:custGeom>
          <a:noFill/>
          <a:ln w="25400" cap="flat" cmpd="sng">
            <a:solidFill>
              <a:srgbClr val="FF99CC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0" name="Freeform 10"/>
          <p:cNvSpPr>
            <a:spLocks/>
          </p:cNvSpPr>
          <p:nvPr/>
        </p:nvSpPr>
        <p:spPr bwMode="auto">
          <a:xfrm>
            <a:off x="3727090" y="1362075"/>
            <a:ext cx="5342298" cy="2338388"/>
          </a:xfrm>
          <a:custGeom>
            <a:avLst/>
            <a:gdLst/>
            <a:ahLst/>
            <a:cxnLst>
              <a:cxn ang="0">
                <a:pos x="0" y="1288"/>
              </a:cxn>
              <a:cxn ang="0">
                <a:pos x="642" y="1293"/>
              </a:cxn>
              <a:cxn ang="0">
                <a:pos x="861" y="207"/>
              </a:cxn>
              <a:cxn ang="0">
                <a:pos x="1218" y="49"/>
              </a:cxn>
              <a:cxn ang="0">
                <a:pos x="1957" y="54"/>
              </a:cxn>
              <a:cxn ang="0">
                <a:pos x="2258" y="121"/>
              </a:cxn>
              <a:cxn ang="0">
                <a:pos x="3017" y="478"/>
              </a:cxn>
              <a:cxn ang="0">
                <a:pos x="3405" y="1094"/>
              </a:cxn>
              <a:cxn ang="0">
                <a:pos x="3466" y="1222"/>
              </a:cxn>
              <a:cxn ang="0">
                <a:pos x="3323" y="1293"/>
              </a:cxn>
            </a:cxnLst>
            <a:rect l="0" t="0" r="r" b="b"/>
            <a:pathLst>
              <a:path w="3480" h="1473">
                <a:moveTo>
                  <a:pt x="0" y="1288"/>
                </a:moveTo>
                <a:cubicBezTo>
                  <a:pt x="107" y="1289"/>
                  <a:pt x="499" y="1473"/>
                  <a:pt x="642" y="1293"/>
                </a:cubicBezTo>
                <a:cubicBezTo>
                  <a:pt x="785" y="1113"/>
                  <a:pt x="765" y="414"/>
                  <a:pt x="861" y="207"/>
                </a:cubicBezTo>
                <a:cubicBezTo>
                  <a:pt x="957" y="0"/>
                  <a:pt x="1035" y="74"/>
                  <a:pt x="1218" y="49"/>
                </a:cubicBezTo>
                <a:cubicBezTo>
                  <a:pt x="1401" y="24"/>
                  <a:pt x="1784" y="42"/>
                  <a:pt x="1957" y="54"/>
                </a:cubicBezTo>
                <a:cubicBezTo>
                  <a:pt x="2130" y="66"/>
                  <a:pt x="2081" y="50"/>
                  <a:pt x="2258" y="121"/>
                </a:cubicBezTo>
                <a:cubicBezTo>
                  <a:pt x="2435" y="192"/>
                  <a:pt x="2826" y="316"/>
                  <a:pt x="3017" y="478"/>
                </a:cubicBezTo>
                <a:cubicBezTo>
                  <a:pt x="3208" y="640"/>
                  <a:pt x="3330" y="970"/>
                  <a:pt x="3405" y="1094"/>
                </a:cubicBezTo>
                <a:cubicBezTo>
                  <a:pt x="3480" y="1218"/>
                  <a:pt x="3480" y="1189"/>
                  <a:pt x="3466" y="1222"/>
                </a:cubicBezTo>
                <a:cubicBezTo>
                  <a:pt x="3452" y="1255"/>
                  <a:pt x="3387" y="1274"/>
                  <a:pt x="3323" y="1293"/>
                </a:cubicBezTo>
              </a:path>
            </a:pathLst>
          </a:custGeom>
          <a:noFill/>
          <a:ln w="25400" cap="flat" cmpd="sng">
            <a:solidFill>
              <a:srgbClr val="FF99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917645" y="5195630"/>
            <a:ext cx="4037012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34950" indent="-234950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sz="1600" dirty="0"/>
              <a:t>The antiproton ring consists of 2 parts </a:t>
            </a:r>
            <a:endParaRPr lang="en-US" sz="1600" dirty="0" smtClean="0"/>
          </a:p>
          <a:p>
            <a:pPr marL="225425">
              <a:spcBef>
                <a:spcPct val="50000"/>
              </a:spcBef>
            </a:pPr>
            <a:r>
              <a:rPr lang="en-US" sz="1600" dirty="0" smtClean="0"/>
              <a:t>– </a:t>
            </a:r>
            <a:r>
              <a:rPr lang="en-US" sz="1600" dirty="0"/>
              <a:t>the </a:t>
            </a:r>
            <a:r>
              <a:rPr lang="en-US" sz="1600" dirty="0" err="1"/>
              <a:t>D</a:t>
            </a:r>
            <a:r>
              <a:rPr lang="en-US" sz="1600" dirty="0" err="1" smtClean="0"/>
              <a:t>ebuncher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r>
              <a:rPr lang="en-US" sz="1600" dirty="0" smtClean="0"/>
              <a:t>– the </a:t>
            </a:r>
            <a:r>
              <a:rPr lang="en-US" sz="1600" dirty="0"/>
              <a:t>A</a:t>
            </a:r>
            <a:r>
              <a:rPr lang="en-US" sz="1600" dirty="0" smtClean="0"/>
              <a:t>ccumulator</a:t>
            </a:r>
            <a:r>
              <a:rPr lang="en-US" sz="1600" dirty="0"/>
              <a:t>.</a:t>
            </a:r>
          </a:p>
        </p:txBody>
      </p:sp>
      <p:pic>
        <p:nvPicPr>
          <p:cNvPr id="61452" name="Picture 12" descr="FNAL Layout_v3                                                 0000949CMacOS                          B40D01FE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8"/>
          <a:stretch>
            <a:fillRect/>
          </a:stretch>
        </p:blipFill>
        <p:spPr bwMode="auto">
          <a:xfrm>
            <a:off x="501070" y="202980"/>
            <a:ext cx="2228850" cy="17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1453" name="Freeform 13"/>
          <p:cNvSpPr>
            <a:spLocks/>
          </p:cNvSpPr>
          <p:nvPr/>
        </p:nvSpPr>
        <p:spPr bwMode="auto">
          <a:xfrm>
            <a:off x="1747258" y="234730"/>
            <a:ext cx="1666875" cy="217488"/>
          </a:xfrm>
          <a:custGeom>
            <a:avLst/>
            <a:gdLst/>
            <a:ahLst/>
            <a:cxnLst>
              <a:cxn ang="0">
                <a:pos x="1050" y="122"/>
              </a:cxn>
              <a:cxn ang="0">
                <a:pos x="862" y="40"/>
              </a:cxn>
              <a:cxn ang="0">
                <a:pos x="546" y="20"/>
              </a:cxn>
              <a:cxn ang="0">
                <a:pos x="219" y="20"/>
              </a:cxn>
              <a:cxn ang="0">
                <a:pos x="0" y="137"/>
              </a:cxn>
            </a:cxnLst>
            <a:rect l="0" t="0" r="r" b="b"/>
            <a:pathLst>
              <a:path w="1050" h="137">
                <a:moveTo>
                  <a:pt x="1050" y="122"/>
                </a:moveTo>
                <a:cubicBezTo>
                  <a:pt x="998" y="89"/>
                  <a:pt x="946" y="57"/>
                  <a:pt x="862" y="40"/>
                </a:cubicBezTo>
                <a:cubicBezTo>
                  <a:pt x="778" y="23"/>
                  <a:pt x="653" y="23"/>
                  <a:pt x="546" y="20"/>
                </a:cubicBezTo>
                <a:cubicBezTo>
                  <a:pt x="439" y="17"/>
                  <a:pt x="310" y="0"/>
                  <a:pt x="219" y="20"/>
                </a:cubicBezTo>
                <a:cubicBezTo>
                  <a:pt x="128" y="40"/>
                  <a:pt x="64" y="88"/>
                  <a:pt x="0" y="137"/>
                </a:cubicBezTo>
              </a:path>
            </a:pathLst>
          </a:custGeom>
          <a:noFill/>
          <a:ln w="9525" cap="flat" cmpd="sng">
            <a:solidFill>
              <a:srgbClr val="009900"/>
            </a:solidFill>
            <a:prstDash val="solid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69063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CERN Accelerator Complex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74" y="674897"/>
            <a:ext cx="8704826" cy="5669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97345" y="5626469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50 MeV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62221" y="3737197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1.4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20392" y="4568109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26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1703" y="2631357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400 </a:t>
            </a:r>
            <a:r>
              <a:rPr lang="en-US" sz="1400" dirty="0" err="1" smtClean="0">
                <a:latin typeface="+mn-lt"/>
              </a:rPr>
              <a:t>GeV</a:t>
            </a:r>
            <a:endParaRPr lang="en-US" sz="1400" dirty="0" smtClean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1621" y="1919146"/>
            <a:ext cx="913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~7 </a:t>
            </a:r>
            <a:r>
              <a:rPr lang="en-US" sz="1400" dirty="0" err="1" smtClean="0">
                <a:latin typeface="+mn-lt"/>
              </a:rPr>
              <a:t>TeV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948598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Antiproton Source – </a:t>
            </a:r>
            <a:r>
              <a:rPr lang="en-US" dirty="0" err="1" smtClean="0"/>
              <a:t>debunching</a:t>
            </a: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9905" y="1201510"/>
            <a:ext cx="1982787" cy="3716337"/>
            <a:chOff x="504" y="1169"/>
            <a:chExt cx="1611" cy="2881"/>
          </a:xfrm>
        </p:grpSpPr>
        <p:pic>
          <p:nvPicPr>
            <p:cNvPr id="62467" name="Picture 3" descr="D:\My Documents\deb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" y="1169"/>
              <a:ext cx="1611" cy="736"/>
            </a:xfrm>
            <a:prstGeom prst="rect">
              <a:avLst/>
            </a:prstGeom>
            <a:noFill/>
          </p:spPr>
        </p:pic>
        <p:pic>
          <p:nvPicPr>
            <p:cNvPr id="62468" name="Picture 4" descr="D:\My Documents\deb3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" y="1895"/>
              <a:ext cx="1604" cy="724"/>
            </a:xfrm>
            <a:prstGeom prst="rect">
              <a:avLst/>
            </a:prstGeom>
            <a:noFill/>
          </p:spPr>
        </p:pic>
        <p:pic>
          <p:nvPicPr>
            <p:cNvPr id="62469" name="Picture 5" descr="D:\My Documents\deb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" y="2620"/>
              <a:ext cx="1606" cy="722"/>
            </a:xfrm>
            <a:prstGeom prst="rect">
              <a:avLst/>
            </a:prstGeom>
            <a:noFill/>
          </p:spPr>
        </p:pic>
        <p:pic>
          <p:nvPicPr>
            <p:cNvPr id="62470" name="Picture 6" descr="D:\My Documents\deb5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7" y="3338"/>
              <a:ext cx="1608" cy="712"/>
            </a:xfrm>
            <a:prstGeom prst="rect">
              <a:avLst/>
            </a:prstGeom>
            <a:noFill/>
          </p:spPr>
        </p:pic>
      </p:grp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2841592" y="1352322"/>
            <a:ext cx="507164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Particles enter with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time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energy</a:t>
            </a:r>
            <a:r>
              <a:rPr lang="en-US" sz="2400" dirty="0"/>
              <a:t> spread.</a:t>
            </a:r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2882180" y="2238445"/>
            <a:ext cx="500435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rgbClr val="CC0000"/>
                </a:solidFill>
              </a:rPr>
              <a:t>High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low</a:t>
            </a:r>
            <a:r>
              <a:rPr lang="en-US" sz="2400" dirty="0"/>
              <a:t>) energy </a:t>
            </a:r>
            <a:r>
              <a:rPr lang="en-US" sz="2400" dirty="0" err="1"/>
              <a:t>pbars</a:t>
            </a:r>
            <a:r>
              <a:rPr lang="en-US" sz="2400" dirty="0"/>
              <a:t> take </a:t>
            </a:r>
            <a:r>
              <a:rPr lang="en-US" sz="2400" dirty="0">
                <a:solidFill>
                  <a:srgbClr val="CC0000"/>
                </a:solidFill>
              </a:rPr>
              <a:t>more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009900"/>
                </a:solidFill>
              </a:rPr>
              <a:t>less</a:t>
            </a:r>
            <a:r>
              <a:rPr lang="en-US" sz="2400" dirty="0"/>
              <a:t>)  to go around…</a:t>
            </a:r>
          </a:p>
        </p:txBody>
      </p:sp>
      <p:sp>
        <p:nvSpPr>
          <p:cNvPr id="62474" name="Text Box 10"/>
          <p:cNvSpPr txBox="1">
            <a:spLocks noChangeArrowheads="1"/>
          </p:cNvSpPr>
          <p:nvPr/>
        </p:nvSpPr>
        <p:spPr bwMode="auto">
          <a:xfrm>
            <a:off x="2997395" y="3160165"/>
            <a:ext cx="503105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…and the RF is phased so they are </a:t>
            </a:r>
            <a:r>
              <a:rPr lang="en-US" sz="2400" dirty="0">
                <a:solidFill>
                  <a:srgbClr val="CC0000"/>
                </a:solidFill>
              </a:rPr>
              <a:t>decelerated </a:t>
            </a:r>
            <a:r>
              <a:rPr lang="en-US" sz="2400" dirty="0"/>
              <a:t>(</a:t>
            </a:r>
            <a:r>
              <a:rPr lang="en-US" sz="2400" dirty="0">
                <a:solidFill>
                  <a:srgbClr val="009900"/>
                </a:solidFill>
              </a:rPr>
              <a:t>accelerated</a:t>
            </a:r>
            <a:r>
              <a:rPr lang="en-US" sz="2400" dirty="0"/>
              <a:t>),</a:t>
            </a:r>
          </a:p>
        </p:txBody>
      </p:sp>
      <p:sp>
        <p:nvSpPr>
          <p:cNvPr id="62475" name="Text Box 11"/>
          <p:cNvSpPr txBox="1">
            <a:spLocks noChangeArrowheads="1"/>
          </p:cNvSpPr>
          <p:nvPr/>
        </p:nvSpPr>
        <p:spPr bwMode="auto">
          <a:xfrm>
            <a:off x="671513" y="1068388"/>
            <a:ext cx="3187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2477" name="Text Box 13"/>
          <p:cNvSpPr txBox="1">
            <a:spLocks noChangeArrowheads="1"/>
          </p:cNvSpPr>
          <p:nvPr/>
        </p:nvSpPr>
        <p:spPr bwMode="auto">
          <a:xfrm>
            <a:off x="2958990" y="4081885"/>
            <a:ext cx="47834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resulting in a </a:t>
            </a:r>
            <a:r>
              <a:rPr lang="en-US" sz="2400" i="1" dirty="0">
                <a:solidFill>
                  <a:srgbClr val="009900"/>
                </a:solidFill>
              </a:rPr>
              <a:t>narrow</a:t>
            </a:r>
            <a:r>
              <a:rPr lang="en-US" sz="2400" dirty="0">
                <a:solidFill>
                  <a:srgbClr val="009900"/>
                </a:solidFill>
              </a:rPr>
              <a:t> energy</a:t>
            </a:r>
            <a:r>
              <a:rPr lang="en-US" sz="2400" dirty="0"/>
              <a:t> spread and </a:t>
            </a:r>
            <a:r>
              <a:rPr lang="en-US" sz="2400" i="1" dirty="0">
                <a:solidFill>
                  <a:srgbClr val="CC0000"/>
                </a:solidFill>
              </a:rPr>
              <a:t>broad</a:t>
            </a:r>
            <a:r>
              <a:rPr lang="en-US" sz="2400" dirty="0">
                <a:solidFill>
                  <a:srgbClr val="CC0000"/>
                </a:solidFill>
              </a:rPr>
              <a:t> time</a:t>
            </a:r>
            <a:r>
              <a:rPr lang="en-US" sz="2400" dirty="0"/>
              <a:t> spread.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846715" y="5349250"/>
            <a:ext cx="7146903" cy="707886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At this point, the </a:t>
            </a:r>
            <a:r>
              <a:rPr lang="en-US" sz="2000" dirty="0" err="1" smtClean="0">
                <a:solidFill>
                  <a:schemeClr val="accent2"/>
                </a:solidFill>
              </a:rPr>
              <a:t>pBars</a:t>
            </a:r>
            <a:r>
              <a:rPr lang="en-US" sz="2000" dirty="0" smtClean="0">
                <a:solidFill>
                  <a:schemeClr val="accent2"/>
                </a:solidFill>
              </a:rPr>
              <a:t> are transferred to the accumulator, where they are “stacked”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509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cooling of antiprotons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129635"/>
          </a:xfrm>
        </p:spPr>
        <p:txBody>
          <a:bodyPr/>
          <a:lstStyle/>
          <a:p>
            <a:r>
              <a:rPr lang="en-US" sz="2000" dirty="0" smtClean="0"/>
              <a:t>Positrons will naturally “cool” (approach a small equilibrium emittance) via synchrotron radiation.</a:t>
            </a:r>
          </a:p>
          <a:p>
            <a:r>
              <a:rPr lang="en-US" sz="2000" dirty="0" smtClean="0"/>
              <a:t>Antiprotons must rely on active cooling to be useful in colliders.</a:t>
            </a:r>
          </a:p>
          <a:p>
            <a:r>
              <a:rPr lang="en-US" sz="2000" dirty="0" smtClean="0"/>
              <a:t>Principle: consider a single particle</a:t>
            </a:r>
            <a:br>
              <a:rPr lang="en-US" sz="2000" dirty="0" smtClean="0"/>
            </a:br>
            <a:r>
              <a:rPr lang="en-US" sz="2000" dirty="0" smtClean="0"/>
              <a:t> which is off orbit.  We can detect </a:t>
            </a:r>
            <a:br>
              <a:rPr lang="en-US" sz="2000" dirty="0" smtClean="0"/>
            </a:br>
            <a:r>
              <a:rPr lang="en-US" sz="2000" dirty="0" smtClean="0"/>
              <a:t>its deviation at one point, and </a:t>
            </a:r>
            <a:br>
              <a:rPr lang="en-US" sz="2000" dirty="0" smtClean="0"/>
            </a:br>
            <a:r>
              <a:rPr lang="en-US" sz="2000" dirty="0" smtClean="0"/>
              <a:t>correct it at another:</a:t>
            </a:r>
          </a:p>
          <a:p>
            <a:r>
              <a:rPr lang="en-US" sz="2000" dirty="0" smtClean="0"/>
              <a:t>But wait! If we apply this technique</a:t>
            </a:r>
            <a:br>
              <a:rPr lang="en-US" sz="2000" dirty="0" smtClean="0"/>
            </a:br>
            <a:r>
              <a:rPr lang="en-US" sz="2000" dirty="0" smtClean="0"/>
              <a:t>to an ensemble of particles, won’t</a:t>
            </a:r>
            <a:br>
              <a:rPr lang="en-US" sz="2000" dirty="0" smtClean="0"/>
            </a:br>
            <a:r>
              <a:rPr lang="en-US" sz="2000" dirty="0" smtClean="0"/>
              <a:t>it just act on the </a:t>
            </a:r>
            <a:r>
              <a:rPr lang="en-US" sz="2000" dirty="0" err="1" smtClean="0"/>
              <a:t>centroid</a:t>
            </a:r>
            <a:r>
              <a:rPr lang="en-US" sz="2000" dirty="0" smtClean="0"/>
              <a:t> of the</a:t>
            </a:r>
            <a:br>
              <a:rPr lang="en-US" sz="2000" dirty="0" smtClean="0"/>
            </a:br>
            <a:r>
              <a:rPr lang="en-US" sz="2000" dirty="0" smtClean="0"/>
              <a:t>distribution? Yes, but…</a:t>
            </a:r>
          </a:p>
          <a:p>
            <a:r>
              <a:rPr lang="en-US" sz="2000" dirty="0" smtClean="0"/>
              <a:t>Stochastic cooling relies on “mixing”, the fact that particles of different </a:t>
            </a:r>
            <a:r>
              <a:rPr lang="en-US" sz="2000" dirty="0" err="1" smtClean="0"/>
              <a:t>momenta</a:t>
            </a:r>
            <a:r>
              <a:rPr lang="en-US" sz="2000" dirty="0" smtClean="0"/>
              <a:t> will slip in time and the sampled combinations will change.</a:t>
            </a:r>
          </a:p>
          <a:p>
            <a:r>
              <a:rPr lang="en-US" sz="2000" i="1" dirty="0" smtClean="0"/>
              <a:t>Statistically</a:t>
            </a:r>
            <a:r>
              <a:rPr lang="en-US" sz="2000" dirty="0" smtClean="0"/>
              <a:t>, the mean displacement will be dominated by the high amplitude particles and over time the distribution will cool.</a:t>
            </a:r>
          </a:p>
          <a:p>
            <a:r>
              <a:rPr lang="en-US" sz="2000" dirty="0" smtClean="0"/>
              <a:t>Simon Van der Meer won the Nobel Prize for this.</a:t>
            </a:r>
          </a:p>
        </p:txBody>
      </p:sp>
      <p:pic>
        <p:nvPicPr>
          <p:cNvPr id="200706" name="Picture 2" descr="stoch2.jpg (18208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9365" y="1892800"/>
            <a:ext cx="2649945" cy="2543594"/>
          </a:xfrm>
          <a:prstGeom prst="rect">
            <a:avLst/>
          </a:prstGeom>
          <a:noFill/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0064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Cooling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8382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Electron cooling works by injecting “cold electrons” into a beam of negative ions (antiprotons or other) and cooling them through momentum exchange.</a:t>
            </a:r>
          </a:p>
          <a:p>
            <a:endParaRPr lang="en-US" sz="1800" dirty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Layout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14400" y="2362200"/>
            <a:ext cx="67056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14400" y="2514600"/>
            <a:ext cx="67056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914400" y="2667000"/>
            <a:ext cx="67056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14400" y="2819400"/>
            <a:ext cx="67056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905000" y="2362200"/>
            <a:ext cx="2422229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 flipH="1">
            <a:off x="4343400" y="2362200"/>
            <a:ext cx="2454571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  <a:head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057400" y="2514600"/>
            <a:ext cx="2422229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09800" y="2667000"/>
            <a:ext cx="2422229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362200" y="2819400"/>
            <a:ext cx="2422229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 flipH="1">
            <a:off x="4191000" y="2514600"/>
            <a:ext cx="2454571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  <a:head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4038600" y="2667000"/>
            <a:ext cx="2454571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  <a:head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flipH="1">
            <a:off x="3890814" y="2819400"/>
            <a:ext cx="2454571" cy="1660581"/>
          </a:xfrm>
          <a:custGeom>
            <a:avLst/>
            <a:gdLst>
              <a:gd name="connsiteX0" fmla="*/ 4526 w 2422229"/>
              <a:gd name="connsiteY0" fmla="*/ 1660581 h 1660581"/>
              <a:gd name="connsiteX1" fmla="*/ 4526 w 2422229"/>
              <a:gd name="connsiteY1" fmla="*/ 644581 h 1660581"/>
              <a:gd name="connsiteX2" fmla="*/ 51563 w 2422229"/>
              <a:gd name="connsiteY2" fmla="*/ 268284 h 1660581"/>
              <a:gd name="connsiteX3" fmla="*/ 277341 w 2422229"/>
              <a:gd name="connsiteY3" fmla="*/ 70729 h 1660581"/>
              <a:gd name="connsiteX4" fmla="*/ 1076970 w 2422229"/>
              <a:gd name="connsiteY4" fmla="*/ 4877 h 1660581"/>
              <a:gd name="connsiteX5" fmla="*/ 2422229 w 2422229"/>
              <a:gd name="connsiteY5" fmla="*/ 4877 h 166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22229" h="1660581">
                <a:moveTo>
                  <a:pt x="4526" y="1660581"/>
                </a:moveTo>
                <a:cubicBezTo>
                  <a:pt x="606" y="1268605"/>
                  <a:pt x="-3313" y="876630"/>
                  <a:pt x="4526" y="644581"/>
                </a:cubicBezTo>
                <a:cubicBezTo>
                  <a:pt x="12365" y="412532"/>
                  <a:pt x="6094" y="363926"/>
                  <a:pt x="51563" y="268284"/>
                </a:cubicBezTo>
                <a:cubicBezTo>
                  <a:pt x="97032" y="172642"/>
                  <a:pt x="106440" y="114630"/>
                  <a:pt x="277341" y="70729"/>
                </a:cubicBezTo>
                <a:cubicBezTo>
                  <a:pt x="448242" y="26828"/>
                  <a:pt x="719489" y="15852"/>
                  <a:pt x="1076970" y="4877"/>
                </a:cubicBezTo>
                <a:cubicBezTo>
                  <a:pt x="1434451" y="-6098"/>
                  <a:pt x="2422229" y="4877"/>
                  <a:pt x="2422229" y="4877"/>
                </a:cubicBezTo>
              </a:path>
            </a:pathLst>
          </a:custGeom>
          <a:ln w="12700">
            <a:solidFill>
              <a:schemeClr val="tx1">
                <a:alpha val="48000"/>
              </a:schemeClr>
            </a:solidFill>
            <a:head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696200" y="2362200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ion beam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71600" y="44958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electron gun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15000" y="4495800"/>
            <a:ext cx="2286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electron decelerator and collector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52800" y="2209800"/>
            <a:ext cx="1981200" cy="0"/>
          </a:xfrm>
          <a:prstGeom prst="straightConnector1">
            <a:avLst/>
          </a:prstGeom>
          <a:ln w="38100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215565"/>
              </p:ext>
            </p:extLst>
          </p:nvPr>
        </p:nvGraphicFramePr>
        <p:xfrm>
          <a:off x="3467100" y="1905000"/>
          <a:ext cx="1651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98" name="Equation" r:id="rId3" imgW="1651000" imgH="228600" progId="Equation.DSMT4">
                  <p:embed/>
                </p:oleObj>
              </mc:Choice>
              <mc:Fallback>
                <p:oleObj name="Equation" r:id="rId3" imgW="1651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7100" y="1905000"/>
                        <a:ext cx="1651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09600" y="53340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Want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7462131"/>
              </p:ext>
            </p:extLst>
          </p:nvPr>
        </p:nvGraphicFramePr>
        <p:xfrm>
          <a:off x="1600199" y="5410200"/>
          <a:ext cx="36433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99" name="Equation" r:id="rId5" imgW="1943100" imgH="203200" progId="Equation.DSMT4">
                  <p:embed/>
                </p:oleObj>
              </mc:Choice>
              <mc:Fallback>
                <p:oleObj name="Equation" r:id="rId5" imgW="1943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199" y="5410200"/>
                        <a:ext cx="3643313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7206120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99163"/>
              </p:ext>
            </p:extLst>
          </p:nvPr>
        </p:nvGraphicFramePr>
        <p:xfrm>
          <a:off x="4991100" y="52197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0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100" y="52197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186681"/>
              </p:ext>
            </p:extLst>
          </p:nvPr>
        </p:nvGraphicFramePr>
        <p:xfrm>
          <a:off x="4991100" y="521970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1" name="Equation" r:id="rId5" imgW="114300" imgH="165100" progId="Equation.DSMT4">
                  <p:embed/>
                </p:oleObj>
              </mc:Choice>
              <mc:Fallback>
                <p:oleObj name="Equation" r:id="rId5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1100" y="521970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685814"/>
              </p:ext>
            </p:extLst>
          </p:nvPr>
        </p:nvGraphicFramePr>
        <p:xfrm>
          <a:off x="838200" y="762000"/>
          <a:ext cx="347662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2" name="Equation" r:id="rId6" imgW="1854200" imgH="876300" progId="Equation.DSMT4">
                  <p:embed/>
                </p:oleObj>
              </mc:Choice>
              <mc:Fallback>
                <p:oleObj name="Equation" r:id="rId6" imgW="1854200" imgH="876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762000"/>
                        <a:ext cx="3476625" cy="1643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5562600" y="457200"/>
            <a:ext cx="0" cy="1981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10200" y="2362200"/>
            <a:ext cx="2971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2600" y="990600"/>
            <a:ext cx="1981200" cy="1371600"/>
          </a:xfrm>
          <a:prstGeom prst="line">
            <a:avLst/>
          </a:prstGeom>
          <a:ln w="12700">
            <a:solidFill>
              <a:srgbClr val="FF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43800" y="990600"/>
            <a:ext cx="0" cy="152400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410200" y="990600"/>
            <a:ext cx="21336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728343"/>
              </p:ext>
            </p:extLst>
          </p:nvPr>
        </p:nvGraphicFramePr>
        <p:xfrm>
          <a:off x="7848600" y="2438400"/>
          <a:ext cx="5842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3" name="Equation" r:id="rId8" imgW="584200" imgH="228600" progId="Equation.DSMT4">
                  <p:embed/>
                </p:oleObj>
              </mc:Choice>
              <mc:Fallback>
                <p:oleObj name="Equation" r:id="rId8" imgW="584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48600" y="2438400"/>
                        <a:ext cx="5842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046813"/>
              </p:ext>
            </p:extLst>
          </p:nvPr>
        </p:nvGraphicFramePr>
        <p:xfrm>
          <a:off x="4819650" y="622300"/>
          <a:ext cx="596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4" name="Equation" r:id="rId10" imgW="596900" imgH="203200" progId="Equation.DSMT4">
                  <p:embed/>
                </p:oleObj>
              </mc:Choice>
              <mc:Fallback>
                <p:oleObj name="Equation" r:id="rId10" imgW="596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19650" y="622300"/>
                        <a:ext cx="596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036340"/>
              </p:ext>
            </p:extLst>
          </p:nvPr>
        </p:nvGraphicFramePr>
        <p:xfrm>
          <a:off x="7400925" y="2514600"/>
          <a:ext cx="3032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5" name="Equation" r:id="rId12" imgW="190500" imgH="152400" progId="Equation.DSMT4">
                  <p:embed/>
                </p:oleObj>
              </mc:Choice>
              <mc:Fallback>
                <p:oleObj name="Equation" r:id="rId12" imgW="190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00925" y="2514600"/>
                        <a:ext cx="3032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628740"/>
              </p:ext>
            </p:extLst>
          </p:nvPr>
        </p:nvGraphicFramePr>
        <p:xfrm>
          <a:off x="5168900" y="828675"/>
          <a:ext cx="20320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6" name="Equation" r:id="rId14" imgW="127000" imgH="165100" progId="Equation.DSMT4">
                  <p:embed/>
                </p:oleObj>
              </mc:Choice>
              <mc:Fallback>
                <p:oleObj name="Equation" r:id="rId14" imgW="1270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68900" y="828675"/>
                        <a:ext cx="203200" cy="263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33400" y="3048000"/>
            <a:ext cx="845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The electrons act like a drag force on the ions.  At low velocity, the ionization loss varies as</a:t>
            </a:r>
          </a:p>
          <a:p>
            <a:endParaRPr lang="en-US" sz="1800" dirty="0">
              <a:solidFill>
                <a:srgbClr val="C00000"/>
              </a:solidFill>
              <a:latin typeface="+mn-lt"/>
            </a:endParaRPr>
          </a:p>
          <a:p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endParaRPr lang="en-US" sz="1800" dirty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The velocity spread of the electrons is dominated by the energy distribution out of the cathode.  In the rest frame, motion is non-relativistic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166410"/>
              </p:ext>
            </p:extLst>
          </p:nvPr>
        </p:nvGraphicFramePr>
        <p:xfrm>
          <a:off x="2508485" y="3505200"/>
          <a:ext cx="609600" cy="798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7" name="Equation" r:id="rId16" imgW="368300" imgH="482600" progId="Equation.DSMT4">
                  <p:embed/>
                </p:oleObj>
              </mc:Choice>
              <mc:Fallback>
                <p:oleObj name="Equation" r:id="rId16" imgW="3683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508485" y="3505200"/>
                        <a:ext cx="609600" cy="798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270485" y="4038600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relative velocity</a:t>
            </a:r>
          </a:p>
        </p:txBody>
      </p:sp>
      <p:cxnSp>
        <p:nvCxnSpPr>
          <p:cNvPr id="27" name="Straight Arrow Connector 26"/>
          <p:cNvCxnSpPr>
            <a:stCxn id="25" idx="1"/>
          </p:cNvCxnSpPr>
          <p:nvPr/>
        </p:nvCxnSpPr>
        <p:spPr>
          <a:xfrm flipH="1" flipV="1">
            <a:off x="2965685" y="4114800"/>
            <a:ext cx="304800" cy="7768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558683"/>
              </p:ext>
            </p:extLst>
          </p:nvPr>
        </p:nvGraphicFramePr>
        <p:xfrm>
          <a:off x="3810000" y="5181600"/>
          <a:ext cx="128905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758" name="Equation" r:id="rId18" imgW="1117600" imgH="1054100" progId="Equation.DSMT4">
                  <p:embed/>
                </p:oleObj>
              </mc:Choice>
              <mc:Fallback>
                <p:oleObj name="Equation" r:id="rId18" imgW="1117600" imgH="1054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10000" y="5181600"/>
                        <a:ext cx="1289050" cy="121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105400" y="5562600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Energy spread.  Typically ~.5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eV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31" name="Straight Arrow Connector 30"/>
          <p:cNvCxnSpPr>
            <a:stCxn id="30" idx="1"/>
          </p:cNvCxnSpPr>
          <p:nvPr/>
        </p:nvCxnSpPr>
        <p:spPr>
          <a:xfrm flipH="1">
            <a:off x="4800600" y="5716489"/>
            <a:ext cx="304800" cy="7471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621545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 Cooling in the Fermilab Recycler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9600" y="7620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One of the highest energy and most successful electron cooling systems was in the Fermilab “Recycler” – an 8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permanent storage ring which was used to store anti-protons for use in the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Tevatron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collider.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819400"/>
            <a:ext cx="3505200" cy="2366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2963" r="44557" b="22222"/>
          <a:stretch/>
        </p:blipFill>
        <p:spPr>
          <a:xfrm>
            <a:off x="5562600" y="1752600"/>
            <a:ext cx="1521877" cy="20884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81200"/>
            <a:ext cx="2155853" cy="1624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38862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.5 A “u-beam”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371600" y="2667000"/>
            <a:ext cx="457200" cy="1219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52600" y="4191000"/>
            <a:ext cx="533400" cy="685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81400" y="2057400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pelletron</a:t>
            </a:r>
            <a:endParaRPr lang="en-US" sz="14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95800" y="2286000"/>
            <a:ext cx="12954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38600" y="2438400"/>
            <a:ext cx="228600" cy="8382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4038600"/>
            <a:ext cx="2864201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181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Started: Ion Sources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72" y="1065507"/>
            <a:ext cx="3418428" cy="2563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05649" y="688471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proton source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079" y="1198890"/>
            <a:ext cx="3133727" cy="23502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3216" y="745910"/>
            <a:ext cx="221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CERN Lead source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477" y="5875742"/>
            <a:ext cx="824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Typically 10s of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and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mAs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to 10s of mA of current. Want to accelerate as fast as possible before space charge blows up the beam!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111" y="3900668"/>
            <a:ext cx="2782924" cy="17963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2442" y="3984558"/>
            <a:ext cx="221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H- source.  Mix Cesium with Hydrogen to add electron. (why? we’ll get to that)</a:t>
            </a:r>
          </a:p>
        </p:txBody>
      </p:sp>
    </p:spTree>
    <p:extLst>
      <p:ext uri="{BB962C8B-B14F-4D97-AF65-F5344CB8AC3E}">
        <p14:creationId xmlns:p14="http://schemas.microsoft.com/office/powerpoint/2010/main" val="1671419409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Acceleration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1" y="1068317"/>
            <a:ext cx="2900565" cy="3691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8172" y="724081"/>
            <a:ext cx="179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Old: Static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6476" y="4890517"/>
            <a:ext cx="2848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Static acceleration from Cockcroft-Walton. </a:t>
            </a:r>
            <a:br>
              <a:rPr lang="en-US" sz="18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FNAL =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max ~1 MeV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52" y="1103924"/>
            <a:ext cx="3928820" cy="20693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07044" y="781519"/>
            <a:ext cx="3123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New: RF Quadrupole (RFQ)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7535" b="8401"/>
          <a:stretch/>
        </p:blipFill>
        <p:spPr>
          <a:xfrm>
            <a:off x="5198860" y="3121859"/>
            <a:ext cx="2729995" cy="1721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93391" y="4936085"/>
            <a:ext cx="387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RF structure combines an electric focusing quadrupole with a longitudinal accelerating gradient.</a:t>
            </a:r>
          </a:p>
        </p:txBody>
      </p:sp>
    </p:spTree>
    <p:extLst>
      <p:ext uri="{BB962C8B-B14F-4D97-AF65-F5344CB8AC3E}">
        <p14:creationId xmlns:p14="http://schemas.microsoft.com/office/powerpoint/2010/main" val="145446474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Stages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776" y="690225"/>
            <a:ext cx="8251825" cy="841029"/>
          </a:xfrm>
        </p:spPr>
        <p:txBody>
          <a:bodyPr/>
          <a:lstStyle/>
          <a:p>
            <a:r>
              <a:rPr lang="en-US" dirty="0" smtClean="0"/>
              <a:t>The front end of any modern hadron accelerator looks something like this (Fermilab front end)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133" y="1995110"/>
            <a:ext cx="4974772" cy="3326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9237" y="5334000"/>
            <a:ext cx="3797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Low Energy Beam Transport (LEBT,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23" y="4337352"/>
            <a:ext cx="2218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Medium Energy Beam Transport (MEBT, pronounced “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mebbit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”): 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58780" y="2716591"/>
            <a:ext cx="216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Redundant H</a:t>
            </a:r>
            <a:r>
              <a:rPr lang="en-US" sz="1800" baseline="30000" dirty="0" smtClean="0">
                <a:solidFill>
                  <a:srgbClr val="C00000"/>
                </a:solidFill>
                <a:latin typeface="+mn-lt"/>
              </a:rPr>
              <a:t>-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sources: 0-35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82228" y="141756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Solenoidal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focusing for low energy beam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285621" y="2056190"/>
            <a:ext cx="1342569" cy="56847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301619" y="2092476"/>
            <a:ext cx="762000" cy="55638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21580" y="1545772"/>
            <a:ext cx="2307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200 MHz RFQ: 35</a:t>
            </a:r>
            <a:r>
              <a:rPr lang="en-US" sz="1800" dirty="0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>
                <a:solidFill>
                  <a:srgbClr val="C00000"/>
                </a:solidFill>
                <a:latin typeface="+mn-lt"/>
                <a:sym typeface="Wingdings"/>
              </a:rPr>
              <a:t>750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  <a:sym typeface="Wingdings"/>
              </a:rPr>
              <a:t>keV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52762" y="2225524"/>
            <a:ext cx="181428" cy="24190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646512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Drift Tube (Alvarez) Cavity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91" y="629749"/>
            <a:ext cx="8251825" cy="452775"/>
          </a:xfrm>
        </p:spPr>
        <p:txBody>
          <a:bodyPr/>
          <a:lstStyle/>
          <a:p>
            <a:r>
              <a:rPr lang="en-US" sz="1800" dirty="0" smtClean="0"/>
              <a:t>Because the velocity is changing quickly, the first </a:t>
            </a:r>
            <a:r>
              <a:rPr lang="en-US" sz="1800" dirty="0" err="1" smtClean="0"/>
              <a:t>linac</a:t>
            </a:r>
            <a:r>
              <a:rPr lang="en-US" sz="1800" dirty="0" smtClean="0"/>
              <a:t> is generally a Drift Tube </a:t>
            </a:r>
            <a:r>
              <a:rPr lang="en-US" sz="1800" dirty="0" err="1" smtClean="0"/>
              <a:t>Linac</a:t>
            </a:r>
            <a:r>
              <a:rPr lang="en-US" sz="1800" dirty="0" smtClean="0"/>
              <a:t> (DTL), which can be beta-matched to the accelerating beam.</a:t>
            </a:r>
          </a:p>
          <a:p>
            <a:r>
              <a:rPr lang="en-US" sz="1800" dirty="0" smtClean="0"/>
              <a:t>Put conducting tubes in a larger pillbox, such that inside the tubes </a:t>
            </a:r>
            <a:r>
              <a:rPr lang="en-US" sz="1800" i="1" dirty="0" smtClean="0"/>
              <a:t>E=0</a:t>
            </a:r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endParaRPr lang="en-US" sz="1800" i="1" dirty="0" smtClean="0"/>
          </a:p>
          <a:p>
            <a:endParaRPr lang="en-US" sz="1800" i="1" dirty="0"/>
          </a:p>
          <a:p>
            <a:r>
              <a:rPr lang="en-US" sz="1800" dirty="0" smtClean="0"/>
              <a:t>As energy gets higher, switch to “pi-cavities”, which are more efficient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E. Prebys - Accelerator Fundamentals, Tricks of the Trade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9698" name="Picture 2" descr="https://encrypted-tbn2.google.com/images?q=tbn:ANd9GcS2EAQ-7jNCki3GvCsTZHpyW3uucib2tx7KvmJHGb-Z7hSNeaW-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7056" y="1782083"/>
            <a:ext cx="3223230" cy="1184756"/>
          </a:xfrm>
          <a:prstGeom prst="rect">
            <a:avLst/>
          </a:prstGeom>
          <a:noFill/>
        </p:spPr>
      </p:pic>
      <p:graphicFrame>
        <p:nvGraphicFramePr>
          <p:cNvPr id="47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565178"/>
              </p:ext>
            </p:extLst>
          </p:nvPr>
        </p:nvGraphicFramePr>
        <p:xfrm>
          <a:off x="4610856" y="2163082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49" name="Equation" r:id="rId4" imgW="126720" imgH="126720" progId="Equation.3">
                  <p:embed/>
                </p:oleObj>
              </mc:Choice>
              <mc:Fallback>
                <p:oleObj name="Equation" r:id="rId4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0856" y="2163082"/>
                        <a:ext cx="533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Group 54"/>
          <p:cNvGrpSpPr/>
          <p:nvPr/>
        </p:nvGrpSpPr>
        <p:grpSpPr>
          <a:xfrm>
            <a:off x="5449056" y="2010682"/>
            <a:ext cx="2895600" cy="838200"/>
            <a:chOff x="5105400" y="1524000"/>
            <a:chExt cx="2895600" cy="838200"/>
          </a:xfrm>
        </p:grpSpPr>
        <p:grpSp>
          <p:nvGrpSpPr>
            <p:cNvPr id="46" name="Group 45"/>
            <p:cNvGrpSpPr/>
            <p:nvPr/>
          </p:nvGrpSpPr>
          <p:grpSpPr>
            <a:xfrm>
              <a:off x="5105400" y="1524000"/>
              <a:ext cx="2895600" cy="838200"/>
              <a:chOff x="914400" y="2971800"/>
              <a:chExt cx="2895600" cy="8382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914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0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>
                <a:stCxn id="8" idx="0"/>
                <a:endCxn id="9" idx="0"/>
              </p:cNvCxnSpPr>
              <p:nvPr/>
            </p:nvCxnSpPr>
            <p:spPr>
              <a:xfrm>
                <a:off x="952500" y="29718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50976" y="3810000"/>
                <a:ext cx="76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/>
              <p:nvPr/>
            </p:nvSpPr>
            <p:spPr>
              <a:xfrm>
                <a:off x="1295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447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/>
              <p:cNvCxnSpPr>
                <a:stCxn id="13" idx="0"/>
                <a:endCxn id="14" idx="0"/>
              </p:cNvCxnSpPr>
              <p:nvPr/>
            </p:nvCxnSpPr>
            <p:spPr>
              <a:xfrm>
                <a:off x="13335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endCxn id="14" idx="4"/>
              </p:cNvCxnSpPr>
              <p:nvPr/>
            </p:nvCxnSpPr>
            <p:spPr>
              <a:xfrm>
                <a:off x="13319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17526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05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Connector 18"/>
              <p:cNvCxnSpPr>
                <a:stCxn id="17" idx="0"/>
                <a:endCxn id="18" idx="0"/>
              </p:cNvCxnSpPr>
              <p:nvPr/>
            </p:nvCxnSpPr>
            <p:spPr>
              <a:xfrm>
                <a:off x="17907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endCxn id="18" idx="4"/>
              </p:cNvCxnSpPr>
              <p:nvPr/>
            </p:nvCxnSpPr>
            <p:spPr>
              <a:xfrm>
                <a:off x="17891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286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438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>
                <a:stCxn id="21" idx="0"/>
                <a:endCxn id="22" idx="0"/>
              </p:cNvCxnSpPr>
              <p:nvPr/>
            </p:nvCxnSpPr>
            <p:spPr>
              <a:xfrm>
                <a:off x="2324100" y="2971800"/>
                <a:ext cx="1524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endCxn id="22" idx="4"/>
              </p:cNvCxnSpPr>
              <p:nvPr/>
            </p:nvCxnSpPr>
            <p:spPr>
              <a:xfrm>
                <a:off x="2322576" y="3810000"/>
                <a:ext cx="153924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28194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0480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Straight Connector 26"/>
              <p:cNvCxnSpPr>
                <a:stCxn id="25" idx="0"/>
                <a:endCxn id="26" idx="0"/>
              </p:cNvCxnSpPr>
              <p:nvPr/>
            </p:nvCxnSpPr>
            <p:spPr>
              <a:xfrm>
                <a:off x="28575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5" idx="4"/>
              </p:cNvCxnSpPr>
              <p:nvPr/>
            </p:nvCxnSpPr>
            <p:spPr>
              <a:xfrm>
                <a:off x="28575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/>
              <p:cNvSpPr/>
              <p:nvPr/>
            </p:nvSpPr>
            <p:spPr>
              <a:xfrm>
                <a:off x="35052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3733800" y="2971800"/>
                <a:ext cx="76200" cy="8382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>
                <a:stCxn id="29" idx="0"/>
                <a:endCxn id="30" idx="0"/>
              </p:cNvCxnSpPr>
              <p:nvPr/>
            </p:nvCxnSpPr>
            <p:spPr>
              <a:xfrm>
                <a:off x="3543300" y="29718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29" idx="4"/>
                <a:endCxn id="30" idx="4"/>
              </p:cNvCxnSpPr>
              <p:nvPr/>
            </p:nvCxnSpPr>
            <p:spPr>
              <a:xfrm>
                <a:off x="3543300" y="3810000"/>
                <a:ext cx="2286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5181982" y="1531144"/>
              <a:ext cx="36576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634036" y="1526381"/>
              <a:ext cx="45719" cy="8262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57900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588919" y="153352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203282" y="1531143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4794" y="1535905"/>
              <a:ext cx="81819" cy="822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753252" y="1564518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Bunch of pillboxes</a:t>
            </a:r>
          </a:p>
        </p:txBody>
      </p:sp>
      <p:sp>
        <p:nvSpPr>
          <p:cNvPr id="57" name="Left Brace 56"/>
          <p:cNvSpPr/>
          <p:nvPr/>
        </p:nvSpPr>
        <p:spPr>
          <a:xfrm rot="-5400000">
            <a:off x="1260588" y="2905540"/>
            <a:ext cx="232985" cy="3422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61711"/>
              </p:ext>
            </p:extLst>
          </p:nvPr>
        </p:nvGraphicFramePr>
        <p:xfrm>
          <a:off x="1071261" y="3112863"/>
          <a:ext cx="6731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50" name="Equation" r:id="rId6" imgW="419040" imgH="419040" progId="Equation.DSMT4">
                  <p:embed/>
                </p:oleObj>
              </mc:Choice>
              <mc:Fallback>
                <p:oleObj name="Equation" r:id="rId6" imgW="41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261" y="3112863"/>
                        <a:ext cx="6731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2190675" y="3009598"/>
            <a:ext cx="288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  <a:latin typeface="+mn-lt"/>
              </a:rPr>
              <a:t>Gap spacing changes as velocity increases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1826155" y="3205224"/>
            <a:ext cx="352425" cy="2410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51879" y="2986163"/>
            <a:ext cx="2886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Drift tubes contain </a:t>
            </a:r>
            <a:r>
              <a:rPr lang="en-US" sz="1400" dirty="0" err="1" smtClean="0">
                <a:solidFill>
                  <a:srgbClr val="C00000"/>
                </a:solidFill>
                <a:latin typeface="+mn-lt"/>
              </a:rPr>
              <a:t>quadrupoles</a:t>
            </a:r>
            <a:r>
              <a:rPr lang="en-US" sz="1400" dirty="0" smtClean="0">
                <a:solidFill>
                  <a:srgbClr val="C00000"/>
                </a:solidFill>
                <a:latin typeface="+mn-lt"/>
              </a:rPr>
              <a:t> to keep beam focused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4109962" y="2470754"/>
            <a:ext cx="885824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2" name="AutoShape 6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4" name="AutoShape 8" descr="data:image/jpeg;base64,/9j/4AAQSkZJRgABAQAAAQABAAD/2wCEAAkGBhQSEBQUEhQVFBUVFRQUFRcUFBIUFBQUFBQVFBUUFBQXHCYeFxkjGRQUHy8gIycpLCwsFR4xNTAqNSYrLCkBCQoKDgwOGg8PGiklHxwpLSwpLCwsLCkpLCwpLCwpKSkpKSwsLCkpKSksKSwpKSwpLCkpKSwsLCkpKSwpKSksKf/AABEIAOsAxAMBIgACEQEDEQH/xAAbAAACAwEBAQAAAAAAAAAAAAADBAECBQAGB//EAEgQAAEDAgMDBQ0GBAUEAwEAAAEAAgMEERIhMQVBUQYiYXHRExQjMlJygZGSobGywUJTc6Lh8DNiwtIHFSRDY1SCo7Nkg/EW/8QAGQEAAgMBAAAAAAAAAAAAAAAAAgMAAQQF/8QAMBEAAgIBAwIFAwMDBQAAAAAAAAECEQMSITFBUQQTYYHwFCIyI3HBobHRM0JScpH/2gAMAwEAAhEDEQA/APl1ZWyd1kAkfk94FnuAAxG29UNbJ94/239qit/jSee/5nLmtWZs60YquCe/pPvH+2/tUd/yfeP9t/apfBYAg8bjhZBcqsYoIL/mEn3j/bf2ru/5PvH+2/tQLKzQrsJQXYKK2X7x/tv7VZtbJ94/239qGApwodQflR7BhVyfeP8Abd2piKeQ/bf7bu1JgJtsmFqXKTGxxx7EyVrxljf7bu1UFZJ5b/bd2pdxursCtNi5Qj2Dd9v8t/tu7VBq3+W/23dqqAqlqu2DoXYv33J5b/bf2qRVP8t/tu7UOys1S2TQgjat/lv9t3ard9P8t/tu7VQNXEK9QOldi4qn+W/23dqnvl/lv9t3ah2XKWC4IJ3w/wAt/tu7VV1S/wAt/tu7VLVxaisDQgD6iT7x/tv7UtLVS/eSe2/tTj2peSNEpAOCNvkzK50TsTnOPdDm5zibYWdPWoVuTLfBO/EPysXJuowTVSaMKtb4aTz3/MVMRRqqPwr/AD3/ADFS2NZpM68I7IiyBJEmTHZVPShTCE8KsAivYEMtV3YyLR1lLSuarsZdUE9i8Mdyor386w3JzZsDS4izicJIsWhotqXE/ALNqHDFvvffa3oIUUd7Bc1VIliMxRhUtBCotphmsVXNRGlQ4KiIGArhi4BFaFLCaKBqkhEwqLKWBQPCoLUXCuwqyNUDAUhEwqMKtMCUSpahviTAVi1WLaH9gstG7zz8rVCNsgcw+d/S1Qmp7HMyL7mY80F5H+e/5iqviITTwMb7j7TuvxiueRbI/okPk60HsjNe4qmNNStSzmKDUkyuJXsqtiJTUUSpuimkLGJS2Mp0sCoUGssNsUeF62uHuWVVt5/pWzsv+M30/BZdS3wnpVxk9XsFScS0YumWRJZrs0y154KMlNhmwK5plRkhG4orakH9UJTT6gDTWXCEp6KO6ZbGArRNXQysC7AtCWAFKvismFALLsKJhU4VQ1oFZdZEwrixWgGgJV2lSWKqJCpRNfZPiHzvo1cu2X4h876BcmI5WX82YlRL4R4/nd8xXY1eZnhH+e/5iqPss7luduGP7UwTyrMiVoorpkMQylQL2ewuWWUY0dzVwpknUQWc5Q0pmSKyXLSTZqYkUrk6Q5soeGb6fgkJ47vHSVp7Jp7StKTmZ4RvnKr32GxjToJT0XQtCGnAV4KfJMNj4BKdscCkituSopMZ6uhFq6jDiv8AZANus2CZpIwWixvcX3/FUk7I2qETTFuhUtkcNVougXRUJcdE7W0LcIsUa66IKe6fNAGjpVMZB0TIuxTjQg+gsqClWoX3QnR2zRuJIyrkzzTIbolptjQnxKkMaM1zEJzE++NBfGjFtDOzPEPnfQLkTZ7OafO+gXJq4OH4hvzGZNQOe7znfEoHc7lNVDec7znfFWp4VkXLZ3m6ijo4bBSWI9lUtSZOxRVllWeUDL1ooZYIUdNiN01RUY2wYrW6FcJcnqagT1JQXNltwbIa0c4pf3TNWqMEYlNSEPZ5wCyJY/DsH84+K9k2JuOOw/3G/VeX2jFaob+J9VK0ugIyud+hpObh/TVEx2+yR6l1PTlxy9+a1W7MsOeb8LLQscY8gvI7PL7TN8f4bf8A2pmgae5R2FuY3gBoM1bbrRifYWHch0f7qPRs8DHlc9zZw1whKaVsbexIp3E2FvcmRI5uVskHZNYH4mlpvYOvlYAkj13C3I2AC5IsPWgW27Lk3wZ8MeL9UZ2zxldXqKkOHNFupJOLhvuEaVgBJaNoORz9yGQ09a4SA/vRClb60cdimiJILZjRCmiyuEQS/qoB3I2upIy6MRcxBkYnpmWS72q7suiaMc09f0ChEpm5Hr+gUpyZw87rIzMqBzj1u+KNE3JUeLvPWfimWNWRcHZm+P2Blq4RIwZmiOisrxwt2Jb6CjxuT9DSXIHHouopaXeVsQMwAEZO3dCCctT9EPS0KjUpNmiNuhG88f30JDaVUG6nIehUqNokDNxXl9oVznusM0d9ELjB3qkbOy6zutTG3pKS2zTf6ho4ygetyd5GbPPfUZOedvWicoae1axv/M0fmS8qpoOD/U9j0Oy9nYG6ZAanTJL1M5JNtFoV1RhisN/uCyZYyRwA961qKXJlUm3Z57a8ZPdD/wAbf/aUxsyEYI76YI9/8oRtoU/Nly/2mn/yo9Ls5xjYXWtgjsLgZYGpSVydGrUlHf5wY+x5ML3ngwD1OeVsurGyRMNrXbfcMyT2LNoachkhA8kegiY/RRURlkUBFwDTucbb7Pt8L+tZ0tk/nI+VN/OwdxF8jmuD3DVBon4xcZ3J9y2afZDju7FpjGzPOSRmyQ3zbr8VzBcfELcGwHt3HpH1HFBqdlkZgZjVN8sWsqMSSM68FR2YWq+nyWdJHYq4roRu9wQdcIDwinIqkiW40xylaLU4yPX9AuXQ6elcmqqOF4h/qMSDee7rPxTcTFSNnOPWfim2sySlE68nsgccSIKe5A9aPFFkmqOnyJ45KZPsh6smPd32Jgoif2FFQS30LTEWFt1g7QlJ0/RZqpDU9TEK+oJGWp0UUdDhbnqdexV2fTuc4vcbi5tlmOroW3DAC4DhmetPwxqLmwcztqH/AKa/I+lw1MI/nHwQeVkIG04xu7u1a3Jpn+qi8/6LE5a1AG022/6iP13slZNq/dAY7llf/VmjUxYsN9Li6R2rV4BYa7lsVUVoxx1WR3oHy31ta+mq1O2xMGuWZ7YXdwqC69zEw5/iLXGzm9zY6R9mlkVgTb/bYp5SUwjZK0f9OzF1mYrW2FsZpayWQ4jgiLRqGMEbN3lFSELm186kyZaxqXr/AAjz9BQA0shwgm7NTaw7hKb6Z6oe0qL/AE9Mf/gyHTpB1/7lrRUoEcjXEgCCKS2gJMMgF+jMJOvd4CLoopB0C+BKaSj87jVJuXz/AInhdk7Q73mY5wuy9nt3luJ1z1i119uFRGxobG3GS0EWFzYgEG27IhfHZKZhcLnVx3bi+QH6r6HLUvpqp7mEmNzKQPDM5GtFPK5zm77cxtwMzZXgk9NepXi4qUl3o9E50tgXRYQNMQHq6josvakQBBHiPzHEEZFp6QfdYq0PKOGdl4XO6C+7cQvYkAnjuKUq57tyOV79F7aj0fALTsY4xknuZE8GEkblkVsK2KqouEhMy7boWaomJKENxyRpWoCGfcbDsWh09K5TAMvSuVqjkZ1+oysWp6ynAk4tT1laMLclUNzqSWyKYDZbVJHYBZ8MVyFtws06j9LJOZ3Ki1tEU2hJZnWvNV8lmnp5oXptrNFgLrzddEO6MG7M67yQO1JkOxDGz4bAC2gWpRR5klUjLIwS4gC29AdyliboHHqA+pTtaUEhck220b+y5cNREeD2/FYPLFuOtcW6tqY/nQoOVEeMOJwhrmuN9bNN7ALO2ltt087pGtABmbMOccsJJAtbO90DnFr1skcc4ytLofQKl3MJ4A/oldj0pHO1zufQvMQco5nZOf12aMukjh0rXh2XJVYWmUtZpYXDOt2HVPU73SEvHpVSdBeUrS5tQfGvBECb3zMpNhxyWu7aUcGz4+fmYow8hr3YXdzYHB1gbWAtnZeX2pyUlpJG4H4Xasc03Y47uj1r0vJ/aXdqZz74JmOwTMtqcyD1OF9d4IQ4slykuGyZca8uLTuKfzv2EdmyGohlLMLh3OGIWc24wROacQObcyOuyK7kvNLG1rM7RGI8QeaXC3HLQkXuFl1JbR1UdRHzWPt3RujSwvDZGW4c5rhwK3qrlV3OR4jNiWYeaLeI7mnrs4t9SkNLVS6bfyXk1qnj4e/8Ueak5NRxuvO8m1ngNOFrmv7o5rhlitcStINi1zLZ4gVbbvKSAyHAx9jHGHOw47FjHMGEFwAGB5G/ModRI5znSTNY6+jXF2VnPcbYSLZyFJySxHWAHqmqGj5kWyWwSi27k7K7N21Twm7RNmecBTgk9IPdNRw0K9LPyigkYO97kWzL8n3y1b9nNY0EEbWF5poxlazqipJPSAUr3xEM46YMJFriolPrDm2Ku3FUVp1u/wDBoMJc4jjmiSNwtzVqXbLBGAGBrrZm9zffZIT1eIlVqCSdiNYbEpMvzTFYUi5yq9guo5Acj1/QLlWmOR6/oFyfBXFHH8R/qMWFcwOIxjIniNCQtCDaLPLZ7QWe2ncCS2QjMm2FjhmelOQySeVG7zqeMrNGW7pnY+7SrRrUUwJHOb7Te1enoaXHvbpxuvL0cj3ax0Z86C3wC1o9nuIv3rRHq7qzsU0xb5/oKm5dgu26MgC4svM1MBdI3DqPjcZdC9DUUeAXfRQ2/wCOplHuLlocl6GKSR03cu5sjaLsLzJz9wxHdvsqnBdyRy6Vdf2/yZ9JyElmAcWnTVxsPQFXaHIR0Q5+h4Zr01ft8NN5pSwfZa0keiwzKnZW1TK0jF3WN19dR68wUt1LgXqycs+XbV5NkZjMcR+8isyiJvgOu48ejrXv9vwmGQgC4d0Zda8rtOiIGMdYI4hYpNwdPg6Hh5t8jtBsouIIyI944Fe95OdxYRcizhdvRnzm33Z5r55BtU2BG8fv3okG0TiGeTZPc5t7LpYMkYoz+Jwym9zf/wARdr3qImMILCCbDc8Gxz9k+lZ1PVmKsfh+3E0vHSLEE+/1pCtr2mRrn3e5ty1oGpNszwHNWlszZchaZpBzpDa5OnBrWjxnH1Cyzxg553KI1JYsOmXYX2lE+fALEta7E46DW9idAMkYbPluXsfbHfQ2y4G40vdegfsV0LBjAxOs7BqGcHyne7gP2c2WttzXAj69a6DwKrZjXiG9o9DKnppSec5x/wC5hHwSpgkbx/8AF/atZ0o/YSsr79HSlvEu7GrI+qQnUVbyLOxG38sZ+Fkr3XgH+iNp/qTb23PRuV2QJco+rGRfoZkk9jn3Qf8A0djlUVZB8YkdMT2e/EQmqnxku5Lquoa3ImkuliEV7kK6bFC5Pccp9P3wC5RT6fvgFKdGVKjk5leRgQ/nHrKajckftHrPxKbgKzwqzrW9KNWikzHBeip60WGfryC8mye2moQanb4GrTlw0RSi+Qdnses2vtVrQBxGfUm/8PatrmyM1ub8b2yXyev2pLMczYZ2A1t08Stjkltk08g5xsTf16hZ3LoHLD9mw3/i1TvDnHnW5mnkWOLT+ZLf4JbRlbLUNOIwiLFvIa/G1rbHcTc+pfQX1cczee1sjTuNxl0EadSiR7I2hkUbIo8nFrN5tq4702E0oNMxzi5ST7IV5U1GMA/BYFe7wDev6Im1avG4Mbmk9s1WTY225vxOS53iGpSR0fDxpGXRtuB6fimaYAEk8cvVZWo4Ba17cePUEcNYHAcN3aVsw4m1bJmzb0je2VskybsgCc7C43lxOgWzsktxYi4EssGX0ud7Rwy6yvJV/KB5aII8gbc0aG2953rYoKcsYM7nebHM77LpYqRy8qcrs9JtaqaGgXudSTYlx3m68tUc5GqJCbpdw/earJkbLw40kBIAQXi+g9JTBHQhvPFI1GtUgIb+pQpplaaVKyFA2EhWZ+qFfJQ+cYrHLr0PpViLqluFdAZdEIJmRqAUxbIU92N0+np+gUqtMcj1/QLkaVo5mZ1kZjT7QDXO852W/UokG1HbhYesrHqG2lef53/MUxBW2FrLP+L2OtGLcUeiNWHN4+4rFrpru1/fDqQjU2NwUKR93XQzm5cjccFEIHLsahpXAJQ5yo3Nk8o3x6k/RaVTytxCxJA9a8RVbQAyCT79ffW3UmLHKSMc5Riz2Y2xvYD5zsh6OKSmrHOOXpJy/wDwJCjjJbicct5OiapxjcGsB/e93Ygh4f7ttxss1Khunqy0YW+k9nanQ4Bow5k/soFVG1nMbmd54ngE7QxBo+PYFqpJUjPqt7jmxqGxxOzJ1PHgOgL1lLHjHRwXmonrVo6q28ooz6CpwselhscwqSManIJmu1VJ6MbijYEXXJlT2STwtCogIWdPklD0C7igyU6s6VBlnNlNhlMq+kbaxsUJsDWiwFlxkQJp8lWpBaX1AVD80EOVHyKAVUmUluPUjsj1/QLlSi8U9f0Chasf4o5OdfqM8tWHwj/Pf8xQ2lRWzWlk89/zFC77CyuLs6sZJJbjIR4KRz721+KSG0Am6TaNjdozQ6Zdg9ca5DOZgydrwSNVV7mr0DbPHPseiydp+T8b7eCaB70+Phq3kzPLxV7QXv0PDBt+k9Ga16TY3c2iWfm38VurnngAvZVMFNStDWMD5SLhoyt0vP2W+87kHk/yddV1IdM7IeO45MY3g0bh8U1RTlp6mdyai59jL2ZsCaqOLDhY3Ow0YOLjvKYqqpkdooeouGryOHAL0vLHlPCG97UDQAbNe5rbOlLchc6kDNedh2V3FuJ+ch16OgJj2WmHuxEHKT1T9kXhitm7M+4dAU1FcIw3Iuc9waxjbXcd+ugAzJKTmkOufVv9XFJU1Q4SNeW3mlOCOMkgRRDxiTqCdSf1SXi0o0eanwbL9utaZjhuyEAFwPjSk5RMFszxO5M/581hfjaW9yjbJLmCI3O8WK/2nnoWVFLA0YrOEVNLZgHObJM7eB4z3A9KsaWNvNklDu5Sd81JLSDI45xhxGQAt4uZyCVSD1Sfb58/oz1VFtkFxaDZwa1zmkHEwPF24twOuV1oHaWWq8FHGTKxhdiL3mslcAQC0ZQssc7XIy6FsOqDxQydDYLV0NufaF1nTVF0n3yqvl4peoeo0EfKlnyKJJks6VU2WFdJZJzzXUTzpR0ipMjYTEiYktiU91UsFmrs/wAU9f0ClU2Y7mHzvoFy3Y39qORm/NnhNpX7vL+JJ85QWsCJtN3h5fxJPnKA0o2hcZLqGAC19muvkBdY8TC7qXotlxBgulOWn9zZCKkt+DeoaRrRnck70xJXG+CLN2hd9lnaehZPf+LIGzdL8eNk47abGR4Ih1nis8srulya1j2t8BaakF7Akk5vcTck71obSneyMRNyDrc0eMSeKxIdqhgvv3DpTdHKS/G/Nx06EcOy9xc+7NrZOyWU8eN/OeR4x3X3NHDp1KRqziz1vdBr9pXIbfrSomxG379a3RlGMbMUoSlLSDe0l1hmqzbLfz3xkCV4DMTnGzG78GWXUtKGINupeVjyZ7exrh4dJUzJbT4HtAY4w0rC6Nts5pyL4gN9vddCbs6R0TGPH8WTu1U4kXsLER216OixWq56o6RZ3mY1YF8+dtgkcIEkklyXSYb6WAaLBreA1VnyBKtkKlxSnKx6SXAdsqHJKhl9kN8iuyM6SW6WlmUyypN7lfJV0Wc9UuqlcERVl8SoXKCVUq0gbNvY7uYfO/pauVNjeIfOPytUrdj/ABRy8v5s8JtT+PL+I/5ihRMumNosvPL+I/5yqYwETYnHBcy4G4LNFyun2lfLd8evsSDpS7qUOKBQ7miXiH/tGWVhJWi2twjPM7ljwm2ZT9FHc4negIMkUNw5JNU+WbGy4s8b8ydOhaslSGNvfNK0zQ1uJ3oCC4F5xHTcEiMre3BqcaVv2LCQuNzqVp07MIWbBm9ad8lM2S2kiYYUtT5YZjyM13dUHEua5Zm7HoIqOcqueqYkJdl41SR/SqkqhRUDZxlVHPXOVXBGgGwbiguRy1BcERQMqLriuCJIpsgrrrrKrlZVmzsU8x3nf0tUqNhjwbvO/pauW3H+KObl/Nnidpu8NL+JJ85SZN176fk9A5znFlyXOJ58muI9Kozk1T3/AIf55P7kZlcmzwt1F17o8m6f7v8APJ/coHJqn+7/ADyf3KEs8dCy+Z0WjTyAZndoF6X/APnoPI/PJ/cpdsCA/Y/PJ/ckyjqNmPNGC4MimnMhudBp0rVa3JHj2PENG/mf2pttGyxy957Uvym+By8VF7uzIo2c4rQeExFRsByHvPaiOgbw95Sp4JOXQavF41BKmIXUXTwpW8PeVxpW8PeVX08vQv6zH2fz3M8lVutDvRvD3lR3o3h7yq+nl6FfVw7P57me4qCVomjbw957VBo28Pee1X5MivqodmZqqQtXvNl9Pe7tXd5M4e93arWGRPqodmYzkJ5W4dns4e93ahnZ0fk/md2o1hZT8TH1MEqVvHZcfk/md2qBsyPyfzO7UXkyB+pj6mCSqFeg/wAqj8n8z+1d/lUfk/mf2qvLZPqI+oDYn8M+cflapWls+hYGkAW53F3AdK5NSaRz8meOpn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706" name="Picture 10" descr="http://images.usatoday.com/tech/_photos/2006/10/31/fermila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9722" y="3568094"/>
            <a:ext cx="1759040" cy="2110849"/>
          </a:xfrm>
          <a:prstGeom prst="rect">
            <a:avLst/>
          </a:prstGeom>
          <a:noFill/>
        </p:spPr>
      </p:pic>
      <p:sp>
        <p:nvSpPr>
          <p:cNvPr id="71" name="TextBox 70"/>
          <p:cNvSpPr txBox="1"/>
          <p:nvPr/>
        </p:nvSpPr>
        <p:spPr>
          <a:xfrm>
            <a:off x="1096886" y="5691112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Fermilab</a:t>
            </a: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 low energy </a:t>
            </a:r>
            <a:r>
              <a:rPr lang="en-US" sz="1800" dirty="0" err="1" smtClean="0">
                <a:solidFill>
                  <a:srgbClr val="C00000"/>
                </a:solidFill>
                <a:latin typeface="+mn-lt"/>
              </a:rPr>
              <a:t>linac</a:t>
            </a:r>
            <a:endParaRPr lang="en-US" sz="1800" dirty="0" smtClean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29708" name="Picture 12" descr="http://www.fnal.gov/pub/news04/images/20041001image1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76879" y="3894666"/>
            <a:ext cx="2478188" cy="1726823"/>
          </a:xfrm>
          <a:prstGeom prst="rect">
            <a:avLst/>
          </a:prstGeom>
          <a:noFill/>
        </p:spPr>
      </p:pic>
      <p:sp>
        <p:nvSpPr>
          <p:cNvPr id="75" name="TextBox 74"/>
          <p:cNvSpPr txBox="1"/>
          <p:nvPr/>
        </p:nvSpPr>
        <p:spPr>
          <a:xfrm>
            <a:off x="5710917" y="5697613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Inside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63936" y="4300462"/>
            <a:ext cx="828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dirty="0" smtClean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893712"/>
      </p:ext>
    </p:extLst>
  </p:cSld>
  <p:clrMapOvr>
    <a:masterClrMapping/>
  </p:clrMapOvr>
  <p:transition xmlns:p14="http://schemas.microsoft.com/office/powerpoint/2010/main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Linac</a:t>
            </a:r>
            <a:r>
              <a:rPr lang="en-US" dirty="0" smtClean="0"/>
              <a:t> -&gt; Synchrotron </a:t>
            </a:r>
            <a:r>
              <a:rPr lang="en-US" dirty="0"/>
              <a:t>I</a:t>
            </a:r>
            <a:r>
              <a:rPr lang="en-US" dirty="0" smtClean="0"/>
              <a:t>njection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516625"/>
          </a:xfrm>
        </p:spPr>
        <p:txBody>
          <a:bodyPr/>
          <a:lstStyle/>
          <a:p>
            <a:r>
              <a:rPr lang="en-US" sz="1800" dirty="0" smtClean="0"/>
              <a:t>Eventually, the linear accelerator must inject into a synchrotron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In order to maximize the intensity in the synchrotron, we can</a:t>
            </a:r>
          </a:p>
          <a:p>
            <a:pPr lvl="1"/>
            <a:r>
              <a:rPr lang="en-US" sz="1600" dirty="0" smtClean="0"/>
              <a:t>Increase the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 as high as possible and inject over one revolution </a:t>
            </a:r>
          </a:p>
          <a:p>
            <a:pPr lvl="2"/>
            <a:r>
              <a:rPr lang="en-US" sz="1600" dirty="0" smtClean="0"/>
              <a:t>There are limits to </a:t>
            </a:r>
            <a:r>
              <a:rPr lang="en-US" sz="1600" dirty="0" err="1" smtClean="0"/>
              <a:t>linac</a:t>
            </a:r>
            <a:r>
              <a:rPr lang="en-US" sz="1600" dirty="0" smtClean="0"/>
              <a:t> current</a:t>
            </a:r>
          </a:p>
          <a:p>
            <a:pPr lvl="1"/>
            <a:r>
              <a:rPr lang="en-US" sz="1600" dirty="0" smtClean="0"/>
              <a:t>Inject over multiple (</a:t>
            </a:r>
            <a:r>
              <a:rPr lang="en-US" sz="1600" i="1" dirty="0" smtClean="0"/>
              <a:t>N</a:t>
            </a:r>
            <a:r>
              <a:rPr lang="en-US" sz="1600" dirty="0" smtClean="0"/>
              <a:t>) revolutions of the synchrotron</a:t>
            </a:r>
          </a:p>
          <a:p>
            <a:pPr lvl="2"/>
            <a:r>
              <a:rPr lang="en-US" sz="1600" dirty="0" smtClean="0"/>
              <a:t>Preferred method</a:t>
            </a:r>
          </a:p>
          <a:p>
            <a:r>
              <a:rPr lang="en-US" sz="1800" dirty="0" smtClean="0"/>
              <a:t>Unfortunately, </a:t>
            </a:r>
            <a:r>
              <a:rPr lang="en-US" sz="1800" dirty="0" err="1" smtClean="0"/>
              <a:t>Liouville’s</a:t>
            </a:r>
            <a:r>
              <a:rPr lang="en-US" sz="1800" dirty="0" smtClean="0"/>
              <a:t> Theorem says we can’t inject one beam on top of another</a:t>
            </a:r>
          </a:p>
          <a:p>
            <a:pPr lvl="1"/>
            <a:r>
              <a:rPr lang="en-US" sz="1400" dirty="0" smtClean="0"/>
              <a:t>Electrons can be injected off orbit and will “cool” down to the equilibrium orbit via synchrotron radiation.</a:t>
            </a:r>
          </a:p>
          <a:p>
            <a:pPr lvl="1"/>
            <a:r>
              <a:rPr lang="en-US" sz="1400" dirty="0" smtClean="0"/>
              <a:t>Protons can be injected a small, changing angle to “paint” phase space, resulting in increased emittance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725620" y="1163105"/>
            <a:ext cx="1228960" cy="122896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4"/>
          </p:cNvCxnSpPr>
          <p:nvPr/>
        </p:nvCxnSpPr>
        <p:spPr>
          <a:xfrm>
            <a:off x="3535065" y="2392065"/>
            <a:ext cx="1805035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857784"/>
              </p:ext>
            </p:extLst>
          </p:nvPr>
        </p:nvGraphicFramePr>
        <p:xfrm>
          <a:off x="3482975" y="5605463"/>
          <a:ext cx="14843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560" name="Equation" r:id="rId3" imgW="736600" imgH="203200" progId="Equation.DSMT4">
                  <p:embed/>
                </p:oleObj>
              </mc:Choice>
              <mc:Fallback>
                <p:oleObj name="Equation" r:id="rId3" imgW="736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2975" y="5605463"/>
                        <a:ext cx="1484313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493720" y="5810110"/>
            <a:ext cx="2304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Linac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3" idx="1"/>
          </p:cNvCxnSpPr>
          <p:nvPr/>
        </p:nvCxnSpPr>
        <p:spPr>
          <a:xfrm flipH="1" flipV="1">
            <a:off x="4994458" y="5886921"/>
            <a:ext cx="499262" cy="1232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2665" y="6002135"/>
            <a:ext cx="276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Synchrotron emittance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151015" y="5886920"/>
            <a:ext cx="230430" cy="153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73046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 (or Charge </a:t>
            </a:r>
            <a:r>
              <a:rPr lang="en-US" dirty="0"/>
              <a:t>E</a:t>
            </a:r>
            <a:r>
              <a:rPr lang="en-US" dirty="0" smtClean="0"/>
              <a:t>xchange) Injection</a:t>
            </a:r>
            <a:endParaRPr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62664" y="4043480"/>
            <a:ext cx="8681335" cy="2126280"/>
          </a:xfrm>
        </p:spPr>
        <p:txBody>
          <a:bodyPr/>
          <a:lstStyle/>
          <a:p>
            <a:r>
              <a:rPr lang="en-US" sz="1400" dirty="0" smtClean="0"/>
              <a:t>Instead of ionizing Hydrogen, and electron is added to create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, which is accelerated in the </a:t>
            </a:r>
            <a:r>
              <a:rPr lang="en-US" sz="1400" dirty="0" err="1" smtClean="0"/>
              <a:t>linac</a:t>
            </a:r>
            <a:endParaRPr lang="en-US" sz="1400" dirty="0" smtClean="0"/>
          </a:p>
          <a:p>
            <a:r>
              <a:rPr lang="en-US" sz="1400" dirty="0" smtClean="0"/>
              <a:t>A pulsed chicane moves the circulating beam out during injection</a:t>
            </a:r>
          </a:p>
          <a:p>
            <a:r>
              <a:rPr lang="en-US" sz="1400" dirty="0" smtClean="0"/>
              <a:t>An injected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beam is bent in the opposite direction so it lies on top of the circulating beam</a:t>
            </a:r>
          </a:p>
          <a:p>
            <a:r>
              <a:rPr lang="en-US" sz="1400" dirty="0" smtClean="0"/>
              <a:t>The combined beam passes through a foil, which strips the two electrons, leaving a single, more intense proton beam.</a:t>
            </a:r>
          </a:p>
          <a:p>
            <a:r>
              <a:rPr lang="en-US" sz="1400" dirty="0" err="1" smtClean="0"/>
              <a:t>Fermilab</a:t>
            </a:r>
            <a:r>
              <a:rPr lang="en-US" sz="1400" dirty="0" smtClean="0"/>
              <a:t> was converted from proton to H</a:t>
            </a:r>
            <a:r>
              <a:rPr lang="en-US" sz="1400" baseline="30000" dirty="0" smtClean="0"/>
              <a:t>-</a:t>
            </a:r>
            <a:r>
              <a:rPr lang="en-US" sz="1400" dirty="0" smtClean="0"/>
              <a:t> during the 70’s</a:t>
            </a:r>
          </a:p>
          <a:p>
            <a:r>
              <a:rPr lang="en-US" sz="1400" dirty="0" smtClean="0"/>
              <a:t>CERN </a:t>
            </a:r>
            <a:r>
              <a:rPr lang="en-US" sz="1400" i="1" dirty="0" smtClean="0"/>
              <a:t>still </a:t>
            </a:r>
            <a:r>
              <a:rPr lang="en-US" sz="1400" dirty="0" smtClean="0"/>
              <a:t>uses proton injection, but is in the process of upgrading (LINAC4 upgrade)</a:t>
            </a:r>
            <a:endParaRPr lang="en-US" sz="1400" dirty="0"/>
          </a:p>
        </p:txBody>
      </p:sp>
      <p:sp>
        <p:nvSpPr>
          <p:cNvPr id="198660" name="Rectangle 4"/>
          <p:cNvSpPr>
            <a:spLocks noChangeArrowheads="1"/>
          </p:cNvSpPr>
          <p:nvPr/>
        </p:nvSpPr>
        <p:spPr bwMode="auto">
          <a:xfrm>
            <a:off x="2178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1" name="Rectangle 5"/>
          <p:cNvSpPr>
            <a:spLocks noChangeArrowheads="1"/>
          </p:cNvSpPr>
          <p:nvPr/>
        </p:nvSpPr>
        <p:spPr bwMode="auto">
          <a:xfrm>
            <a:off x="35497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2" name="Rectangle 6"/>
          <p:cNvSpPr>
            <a:spLocks noChangeArrowheads="1"/>
          </p:cNvSpPr>
          <p:nvPr/>
        </p:nvSpPr>
        <p:spPr bwMode="auto">
          <a:xfrm>
            <a:off x="53785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3" name="Rectangle 7"/>
          <p:cNvSpPr>
            <a:spLocks noChangeArrowheads="1"/>
          </p:cNvSpPr>
          <p:nvPr/>
        </p:nvSpPr>
        <p:spPr bwMode="auto">
          <a:xfrm>
            <a:off x="6750105" y="1508750"/>
            <a:ext cx="990600" cy="1447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8664" name="Freeform 8"/>
          <p:cNvSpPr>
            <a:spLocks/>
          </p:cNvSpPr>
          <p:nvPr/>
        </p:nvSpPr>
        <p:spPr bwMode="auto">
          <a:xfrm>
            <a:off x="1111305" y="1805613"/>
            <a:ext cx="7769225" cy="452437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960" y="47"/>
              </a:cxn>
              <a:cxn ang="0">
                <a:pos x="1824" y="250"/>
              </a:cxn>
              <a:cxn ang="0">
                <a:pos x="2976" y="250"/>
              </a:cxn>
              <a:cxn ang="0">
                <a:pos x="3853" y="40"/>
              </a:cxn>
              <a:cxn ang="0">
                <a:pos x="4894" y="7"/>
              </a:cxn>
            </a:cxnLst>
            <a:rect l="0" t="0" r="r" b="b"/>
            <a:pathLst>
              <a:path w="4894" h="285">
                <a:moveTo>
                  <a:pt x="0" y="18"/>
                </a:moveTo>
                <a:cubicBezTo>
                  <a:pt x="160" y="23"/>
                  <a:pt x="656" y="9"/>
                  <a:pt x="960" y="47"/>
                </a:cubicBezTo>
                <a:cubicBezTo>
                  <a:pt x="1264" y="86"/>
                  <a:pt x="1488" y="216"/>
                  <a:pt x="1824" y="250"/>
                </a:cubicBezTo>
                <a:cubicBezTo>
                  <a:pt x="2160" y="283"/>
                  <a:pt x="2638" y="285"/>
                  <a:pt x="2976" y="250"/>
                </a:cubicBezTo>
                <a:cubicBezTo>
                  <a:pt x="3314" y="215"/>
                  <a:pt x="3533" y="80"/>
                  <a:pt x="3853" y="40"/>
                </a:cubicBezTo>
                <a:cubicBezTo>
                  <a:pt x="4173" y="0"/>
                  <a:pt x="4677" y="14"/>
                  <a:pt x="4894" y="7"/>
                </a:cubicBezTo>
              </a:path>
            </a:pathLst>
          </a:custGeom>
          <a:noFill/>
          <a:ln w="38100" cap="flat" cmpd="sng">
            <a:solidFill>
              <a:srgbClr val="993366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5" name="Freeform 9"/>
          <p:cNvSpPr>
            <a:spLocks/>
          </p:cNvSpPr>
          <p:nvPr/>
        </p:nvSpPr>
        <p:spPr bwMode="auto">
          <a:xfrm>
            <a:off x="661871" y="2232649"/>
            <a:ext cx="4148310" cy="608679"/>
          </a:xfrm>
          <a:custGeom>
            <a:avLst/>
            <a:gdLst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2762 w 10000"/>
              <a:gd name="connsiteY4" fmla="*/ 4286 h 10000"/>
              <a:gd name="connsiteX5" fmla="*/ 0 w 10000"/>
              <a:gd name="connsiteY5" fmla="*/ 10000 h 10000"/>
              <a:gd name="connsiteX0" fmla="*/ 10000 w 10000"/>
              <a:gd name="connsiteY0" fmla="*/ 77 h 10000"/>
              <a:gd name="connsiteX1" fmla="*/ 8030 w 10000"/>
              <a:gd name="connsiteY1" fmla="*/ 357 h 10000"/>
              <a:gd name="connsiteX2" fmla="*/ 5687 w 10000"/>
              <a:gd name="connsiteY2" fmla="*/ 2245 h 10000"/>
              <a:gd name="connsiteX3" fmla="*/ 4062 w 10000"/>
              <a:gd name="connsiteY3" fmla="*/ 3061 h 10000"/>
              <a:gd name="connsiteX4" fmla="*/ 0 w 10000"/>
              <a:gd name="connsiteY4" fmla="*/ 10000 h 10000"/>
              <a:gd name="connsiteX0" fmla="*/ 8846 w 8846"/>
              <a:gd name="connsiteY0" fmla="*/ 77 h 3672"/>
              <a:gd name="connsiteX1" fmla="*/ 6876 w 8846"/>
              <a:gd name="connsiteY1" fmla="*/ 357 h 3672"/>
              <a:gd name="connsiteX2" fmla="*/ 4533 w 8846"/>
              <a:gd name="connsiteY2" fmla="*/ 2245 h 3672"/>
              <a:gd name="connsiteX3" fmla="*/ 2908 w 8846"/>
              <a:gd name="connsiteY3" fmla="*/ 3061 h 3672"/>
              <a:gd name="connsiteX4" fmla="*/ 0 w 8846"/>
              <a:gd name="connsiteY4" fmla="*/ 3672 h 3672"/>
              <a:gd name="connsiteX0" fmla="*/ 10000 w 10000"/>
              <a:gd name="connsiteY0" fmla="*/ 210 h 10000"/>
              <a:gd name="connsiteX1" fmla="*/ 7773 w 10000"/>
              <a:gd name="connsiteY1" fmla="*/ 972 h 10000"/>
              <a:gd name="connsiteX2" fmla="*/ 5124 w 10000"/>
              <a:gd name="connsiteY2" fmla="*/ 6114 h 10000"/>
              <a:gd name="connsiteX3" fmla="*/ 3287 w 10000"/>
              <a:gd name="connsiteY3" fmla="*/ 8336 h 10000"/>
              <a:gd name="connsiteX4" fmla="*/ 0 w 10000"/>
              <a:gd name="connsiteY4" fmla="*/ 10000 h 10000"/>
              <a:gd name="connsiteX0" fmla="*/ 10000 w 10000"/>
              <a:gd name="connsiteY0" fmla="*/ 210 h 8879"/>
              <a:gd name="connsiteX1" fmla="*/ 7773 w 10000"/>
              <a:gd name="connsiteY1" fmla="*/ 972 h 8879"/>
              <a:gd name="connsiteX2" fmla="*/ 5124 w 10000"/>
              <a:gd name="connsiteY2" fmla="*/ 6114 h 8879"/>
              <a:gd name="connsiteX3" fmla="*/ 3287 w 10000"/>
              <a:gd name="connsiteY3" fmla="*/ 8336 h 8879"/>
              <a:gd name="connsiteX4" fmla="*/ 0 w 10000"/>
              <a:gd name="connsiteY4" fmla="*/ 8879 h 8879"/>
              <a:gd name="connsiteX0" fmla="*/ 10000 w 10000"/>
              <a:gd name="connsiteY0" fmla="*/ 237 h 10000"/>
              <a:gd name="connsiteX1" fmla="*/ 7773 w 10000"/>
              <a:gd name="connsiteY1" fmla="*/ 1095 h 10000"/>
              <a:gd name="connsiteX2" fmla="*/ 5124 w 10000"/>
              <a:gd name="connsiteY2" fmla="*/ 6886 h 10000"/>
              <a:gd name="connsiteX3" fmla="*/ 3287 w 10000"/>
              <a:gd name="connsiteY3" fmla="*/ 9388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237"/>
                </a:moveTo>
                <a:cubicBezTo>
                  <a:pt x="9629" y="365"/>
                  <a:pt x="8584" y="0"/>
                  <a:pt x="7773" y="1095"/>
                </a:cubicBezTo>
                <a:cubicBezTo>
                  <a:pt x="6961" y="2189"/>
                  <a:pt x="5870" y="5503"/>
                  <a:pt x="5124" y="6886"/>
                </a:cubicBezTo>
                <a:cubicBezTo>
                  <a:pt x="4378" y="8269"/>
                  <a:pt x="4141" y="8869"/>
                  <a:pt x="3287" y="9388"/>
                </a:cubicBezTo>
                <a:cubicBezTo>
                  <a:pt x="2433" y="9908"/>
                  <a:pt x="970" y="9673"/>
                  <a:pt x="0" y="1000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6" name="Line 10"/>
          <p:cNvSpPr>
            <a:spLocks noChangeShapeType="1"/>
          </p:cNvSpPr>
          <p:nvPr/>
        </p:nvSpPr>
        <p:spPr bwMode="auto">
          <a:xfrm>
            <a:off x="4921305" y="211835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7" name="Line 11"/>
          <p:cNvSpPr>
            <a:spLocks noChangeShapeType="1"/>
          </p:cNvSpPr>
          <p:nvPr/>
        </p:nvSpPr>
        <p:spPr bwMode="auto">
          <a:xfrm>
            <a:off x="1111305" y="1813550"/>
            <a:ext cx="7620000" cy="0"/>
          </a:xfrm>
          <a:prstGeom prst="line">
            <a:avLst/>
          </a:prstGeom>
          <a:noFill/>
          <a:ln w="38100">
            <a:solidFill>
              <a:srgbClr val="993366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68" name="Text Box 12"/>
          <p:cNvSpPr txBox="1">
            <a:spLocks noChangeArrowheads="1"/>
          </p:cNvSpPr>
          <p:nvPr/>
        </p:nvSpPr>
        <p:spPr bwMode="auto">
          <a:xfrm>
            <a:off x="5683305" y="1051550"/>
            <a:ext cx="2133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Circulating Beam</a:t>
            </a:r>
          </a:p>
        </p:txBody>
      </p:sp>
      <p:sp>
        <p:nvSpPr>
          <p:cNvPr id="198669" name="Line 13"/>
          <p:cNvSpPr>
            <a:spLocks noChangeShapeType="1"/>
          </p:cNvSpPr>
          <p:nvPr/>
        </p:nvSpPr>
        <p:spPr bwMode="auto">
          <a:xfrm flipH="1">
            <a:off x="4845105" y="1280150"/>
            <a:ext cx="762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0" name="Text Box 14"/>
          <p:cNvSpPr txBox="1">
            <a:spLocks noChangeArrowheads="1"/>
          </p:cNvSpPr>
          <p:nvPr/>
        </p:nvSpPr>
        <p:spPr bwMode="auto">
          <a:xfrm>
            <a:off x="5454705" y="31851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Beam at injection</a:t>
            </a:r>
          </a:p>
        </p:txBody>
      </p:sp>
      <p:sp>
        <p:nvSpPr>
          <p:cNvPr id="198671" name="Line 15"/>
          <p:cNvSpPr>
            <a:spLocks noChangeShapeType="1"/>
          </p:cNvSpPr>
          <p:nvPr/>
        </p:nvSpPr>
        <p:spPr bwMode="auto">
          <a:xfrm flipH="1" flipV="1">
            <a:off x="5149905" y="2346950"/>
            <a:ext cx="228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2" name="Text Box 16"/>
          <p:cNvSpPr txBox="1">
            <a:spLocks noChangeArrowheads="1"/>
          </p:cNvSpPr>
          <p:nvPr/>
        </p:nvSpPr>
        <p:spPr bwMode="auto">
          <a:xfrm>
            <a:off x="1538005" y="3352190"/>
            <a:ext cx="18288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/>
              <a:t>H</a:t>
            </a:r>
            <a:r>
              <a:rPr lang="en-US" sz="2800" baseline="30000" dirty="0" smtClean="0"/>
              <a:t>-</a:t>
            </a:r>
            <a:r>
              <a:rPr lang="en-US" sz="1600" baseline="30000" dirty="0" smtClean="0"/>
              <a:t> </a:t>
            </a:r>
            <a:r>
              <a:rPr lang="en-US" sz="1600" dirty="0"/>
              <a:t>beam from LINAC</a:t>
            </a:r>
          </a:p>
        </p:txBody>
      </p:sp>
      <p:sp>
        <p:nvSpPr>
          <p:cNvPr id="198673" name="Line 17"/>
          <p:cNvSpPr>
            <a:spLocks noChangeShapeType="1"/>
          </p:cNvSpPr>
          <p:nvPr/>
        </p:nvSpPr>
        <p:spPr bwMode="auto">
          <a:xfrm flipH="1" flipV="1">
            <a:off x="1538005" y="2894990"/>
            <a:ext cx="152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6" name="Text Box 20"/>
          <p:cNvSpPr txBox="1">
            <a:spLocks noChangeArrowheads="1"/>
          </p:cNvSpPr>
          <p:nvPr/>
        </p:nvSpPr>
        <p:spPr bwMode="auto">
          <a:xfrm>
            <a:off x="5073705" y="3489950"/>
            <a:ext cx="2438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Stripping foil</a:t>
            </a:r>
          </a:p>
        </p:txBody>
      </p:sp>
      <p:sp>
        <p:nvSpPr>
          <p:cNvPr id="198677" name="Line 21"/>
          <p:cNvSpPr>
            <a:spLocks noChangeShapeType="1"/>
          </p:cNvSpPr>
          <p:nvPr/>
        </p:nvSpPr>
        <p:spPr bwMode="auto">
          <a:xfrm flipH="1" flipV="1">
            <a:off x="4997505" y="326135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8678" name="Text Box 22"/>
          <p:cNvSpPr txBox="1">
            <a:spLocks noChangeArrowheads="1"/>
          </p:cNvSpPr>
          <p:nvPr/>
        </p:nvSpPr>
        <p:spPr bwMode="auto">
          <a:xfrm>
            <a:off x="1922054" y="702245"/>
            <a:ext cx="36484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</a:rPr>
              <a:t>Magnetic chicane pulsed to move beam out during injection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USPAS, Ft. Collins, CO June 13-24, 2016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 - Accelerator Fundamentals, Tricks of the Trade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59597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1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0000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127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FF0000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800" dirty="0" smtClean="0">
            <a:solidFill>
              <a:srgbClr val="C00000"/>
            </a:solidFill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quantum_universe_RMS_20080415</Template>
  <TotalTime>6003</TotalTime>
  <Words>2921</Words>
  <Application>Microsoft Macintosh PowerPoint</Application>
  <PresentationFormat>On-screen Show (4:3)</PresentationFormat>
  <Paragraphs>422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Opulent</vt:lpstr>
      <vt:lpstr>Equation</vt:lpstr>
      <vt:lpstr>Tricks of the Trade  (Stuff that really doesn’t fit anywhere else)</vt:lpstr>
      <vt:lpstr>Multi-stage Acceleration</vt:lpstr>
      <vt:lpstr>Example: CERN Accelerator Complex</vt:lpstr>
      <vt:lpstr>Getting Started: Ion Sources</vt:lpstr>
      <vt:lpstr>Initial Acceleration</vt:lpstr>
      <vt:lpstr>Early Stages</vt:lpstr>
      <vt:lpstr>Drift Tube (Alvarez) Cavity</vt:lpstr>
      <vt:lpstr>Linac -&gt; Synchrotron Injection</vt:lpstr>
      <vt:lpstr>Ion (or Charge Exchange) Injection</vt:lpstr>
      <vt:lpstr>Injection and Extraction</vt:lpstr>
      <vt:lpstr>Extraction Hardware</vt:lpstr>
      <vt:lpstr>Slow Extraction (not important for colliders)</vt:lpstr>
      <vt:lpstr>Standard Beam Instrumentation</vt:lpstr>
      <vt:lpstr>Beam Instrumentation (cont’d)</vt:lpstr>
      <vt:lpstr>Measuring Lattice Parameters</vt:lpstr>
      <vt:lpstr>Colliding Beam Luminosity</vt:lpstr>
      <vt:lpstr>Luminosity of Colliding Beams</vt:lpstr>
      <vt:lpstr>Limits to β*</vt:lpstr>
      <vt:lpstr>The “Squeeze”?</vt:lpstr>
      <vt:lpstr>Orbit correction</vt:lpstr>
      <vt:lpstr>Example: First Beam through LHC (Sept. 10, 2008)</vt:lpstr>
      <vt:lpstr>Beam Collimation and Machine Protection</vt:lpstr>
      <vt:lpstr>Secondary Beams</vt:lpstr>
      <vt:lpstr>Special Case: Neutrino Beams</vt:lpstr>
      <vt:lpstr>Neutrino Horns</vt:lpstr>
      <vt:lpstr>Example: MiniBooNE Neutrino Line</vt:lpstr>
      <vt:lpstr>Practical Considerations</vt:lpstr>
      <vt:lpstr>Antiproton Beams</vt:lpstr>
      <vt:lpstr>Highest Intensity Antiproton Source: Fermilab</vt:lpstr>
      <vt:lpstr>Antiproton Source – debunching</vt:lpstr>
      <vt:lpstr>Stochastic cooling of antiprotons</vt:lpstr>
      <vt:lpstr>Electron Cooling</vt:lpstr>
      <vt:lpstr>PowerPoint Presentation</vt:lpstr>
      <vt:lpstr>Electron Cooling in the Fermilab Recycler</vt:lpstr>
    </vt:vector>
  </TitlesOfParts>
  <Company>Fermilab Beams Division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412</cp:revision>
  <dcterms:created xsi:type="dcterms:W3CDTF">2003-06-24T14:15:57Z</dcterms:created>
  <dcterms:modified xsi:type="dcterms:W3CDTF">2016-06-20T23:31:57Z</dcterms:modified>
</cp:coreProperties>
</file>